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6" r:id="rId3"/>
    <p:sldId id="258" r:id="rId4"/>
    <p:sldId id="259" r:id="rId5"/>
    <p:sldId id="260" r:id="rId6"/>
    <p:sldId id="261" r:id="rId7"/>
    <p:sldId id="262" r:id="rId8"/>
    <p:sldId id="264" r:id="rId9"/>
    <p:sldId id="265" r:id="rId10"/>
    <p:sldId id="266" r:id="rId11"/>
    <p:sldId id="269" r:id="rId12"/>
    <p:sldId id="268"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008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7432F-1CB6-41AC-A839-A285B3E8689B}"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1531A-7527-419B-A910-62E7E6E537C7}" type="slidenum">
              <a:rPr lang="en-US" smtClean="0"/>
              <a:t>‹#›</a:t>
            </a:fld>
            <a:endParaRPr lang="en-US"/>
          </a:p>
        </p:txBody>
      </p:sp>
    </p:spTree>
    <p:extLst>
      <p:ext uri="{BB962C8B-B14F-4D97-AF65-F5344CB8AC3E}">
        <p14:creationId xmlns:p14="http://schemas.microsoft.com/office/powerpoint/2010/main" val="430659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1531A-7527-419B-A910-62E7E6E537C7}" type="slidenum">
              <a:rPr lang="en-US" smtClean="0"/>
              <a:t>13</a:t>
            </a:fld>
            <a:endParaRPr lang="en-US"/>
          </a:p>
        </p:txBody>
      </p:sp>
    </p:spTree>
    <p:extLst>
      <p:ext uri="{BB962C8B-B14F-4D97-AF65-F5344CB8AC3E}">
        <p14:creationId xmlns:p14="http://schemas.microsoft.com/office/powerpoint/2010/main" val="199774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1531A-7527-419B-A910-62E7E6E537C7}" type="slidenum">
              <a:rPr lang="en-US" smtClean="0"/>
              <a:t>18</a:t>
            </a:fld>
            <a:endParaRPr lang="en-US"/>
          </a:p>
        </p:txBody>
      </p:sp>
    </p:spTree>
    <p:extLst>
      <p:ext uri="{BB962C8B-B14F-4D97-AF65-F5344CB8AC3E}">
        <p14:creationId xmlns:p14="http://schemas.microsoft.com/office/powerpoint/2010/main" val="352771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81531A-7527-419B-A910-62E7E6E537C7}" type="slidenum">
              <a:rPr lang="en-US" smtClean="0"/>
              <a:t>23</a:t>
            </a:fld>
            <a:endParaRPr lang="en-US"/>
          </a:p>
        </p:txBody>
      </p:sp>
    </p:spTree>
    <p:extLst>
      <p:ext uri="{BB962C8B-B14F-4D97-AF65-F5344CB8AC3E}">
        <p14:creationId xmlns:p14="http://schemas.microsoft.com/office/powerpoint/2010/main" val="2187675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E7825-F854-6387-3E1B-87DE6B9F4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CFA6C-648D-0EBB-0FDC-5D057E871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D1FB9-4858-9BA5-AFDF-A68775D866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8FDA86-6204-B14D-A04D-D5322A7DB1FE}"/>
              </a:ext>
            </a:extLst>
          </p:cNvPr>
          <p:cNvSpPr>
            <a:spLocks noGrp="1"/>
          </p:cNvSpPr>
          <p:nvPr>
            <p:ph type="sldNum" sz="quarter" idx="5"/>
          </p:nvPr>
        </p:nvSpPr>
        <p:spPr/>
        <p:txBody>
          <a:bodyPr/>
          <a:lstStyle/>
          <a:p>
            <a:fld id="{AB81531A-7527-419B-A910-62E7E6E537C7}" type="slidenum">
              <a:rPr lang="en-US" smtClean="0"/>
              <a:t>24</a:t>
            </a:fld>
            <a:endParaRPr lang="en-US"/>
          </a:p>
        </p:txBody>
      </p:sp>
    </p:spTree>
    <p:extLst>
      <p:ext uri="{BB962C8B-B14F-4D97-AF65-F5344CB8AC3E}">
        <p14:creationId xmlns:p14="http://schemas.microsoft.com/office/powerpoint/2010/main" val="99553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10390-3448-5356-8666-3CA2060FBE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346807-7099-1C48-1698-917B3883E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0F07E3-57CA-30D2-D638-A3091E37F936}"/>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22BD5962-62C0-7671-0D9E-11A6A5E10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74B0A-40FB-F89E-4168-C4991BC4D4D3}"/>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67880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E2E3-2A7E-8F62-806B-2759B5EDB3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0D0AEB-24A3-9A09-9270-1BCDED60DD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0EA73-63B0-268B-01CE-D4310A4A545D}"/>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DF1B7DE1-40E4-601A-1164-3C9A432CC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6C9B4-7929-D62E-8EA2-2FA46D6B7899}"/>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3467847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EB8339-300F-C321-20A8-FD0124D293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E712E0-9D34-64D9-60F0-545D8B21FB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A1412-34D8-16C4-DF2C-A629CD6FB262}"/>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936852E9-F0A8-D5E5-E69B-C0BDB6762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474A5-64C3-2E2E-9F93-699F9EF77925}"/>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192749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1392-1F53-F881-B70D-85CB46534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92C47-6939-9911-C9CB-24A25F481A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C78C2-0591-42CE-A62C-C14FA2CECA45}"/>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621E62F8-D55F-DE5E-AF98-629F91A22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58A1A-C0B2-26FE-83DF-7B47A52022F6}"/>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3537023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EDBD-777A-C2B5-2424-35082AFA1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F6D46-AE59-F925-A9D8-57426FC2A9C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14B200-7518-59EE-71FA-D26F474A734B}"/>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1FE7E687-2A33-FDA9-C0FD-836622D48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03C68-61A0-EB75-8469-5D1AC1493623}"/>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125689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E07C-8995-C51D-BC42-3D6650CF4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C2DA4-B3F4-8D47-D9F3-F205E2404B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DEEE2F-858F-3EF0-2B6C-C178CB960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4ACD69-EFC6-6080-EA39-C9924C80E838}"/>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6" name="Footer Placeholder 5">
            <a:extLst>
              <a:ext uri="{FF2B5EF4-FFF2-40B4-BE49-F238E27FC236}">
                <a16:creationId xmlns:a16="http://schemas.microsoft.com/office/drawing/2014/main" id="{AA724224-D23D-6095-FD71-D073C86F12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0BBA7-B91D-7A5A-1D87-7C0575024AC3}"/>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506943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2F97-B4B0-8F33-706C-801CF77F6F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669E3E-644A-A41E-AE41-142CE2DEAA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BCAEE8-1785-C0E2-E95C-70F8590150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B80C5-8490-2138-1CA8-5C993835D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12B2F7-B14D-4383-352E-3274201346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A9841D-1ACE-440B-5592-C910E7B05FD3}"/>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8" name="Footer Placeholder 7">
            <a:extLst>
              <a:ext uri="{FF2B5EF4-FFF2-40B4-BE49-F238E27FC236}">
                <a16:creationId xmlns:a16="http://schemas.microsoft.com/office/drawing/2014/main" id="{87F34FE6-00C5-90C4-D98B-390EBF407C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F1DF1D-F473-5255-6FD6-4AC7DF7E8B19}"/>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1205548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9EFF-DD07-5C62-32D2-7CFA9486FA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AE1964-71D0-7E89-B6A0-AAAD91B35A9A}"/>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4" name="Footer Placeholder 3">
            <a:extLst>
              <a:ext uri="{FF2B5EF4-FFF2-40B4-BE49-F238E27FC236}">
                <a16:creationId xmlns:a16="http://schemas.microsoft.com/office/drawing/2014/main" id="{F926F299-7FC8-695B-FDEF-07B0445C2B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2ADED4-47DD-3F4F-1362-389E06531767}"/>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69156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B6F52F-9D01-8A1E-C5F0-E2F07F8503DC}"/>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3" name="Footer Placeholder 2">
            <a:extLst>
              <a:ext uri="{FF2B5EF4-FFF2-40B4-BE49-F238E27FC236}">
                <a16:creationId xmlns:a16="http://schemas.microsoft.com/office/drawing/2014/main" id="{02E0A670-D848-064C-EDEA-DDDE84E6F2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6034A-FD0C-FF25-8645-98D3DFA73327}"/>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39080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78C9-EBC8-76F7-1EDB-C248D958FD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1F48B0-A678-4B0B-7084-590D284AD7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6D4478-DF34-E94C-D146-95E626164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8A6033-BB1E-8F76-49DD-0BC180DE1749}"/>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6" name="Footer Placeholder 5">
            <a:extLst>
              <a:ext uri="{FF2B5EF4-FFF2-40B4-BE49-F238E27FC236}">
                <a16:creationId xmlns:a16="http://schemas.microsoft.com/office/drawing/2014/main" id="{0DDCB40C-7F9E-0FC3-51B4-BAF1A5C24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BEE5F-BEE6-EB46-1371-660C56B891F2}"/>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330521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F18D-75CD-F4EF-5465-9285E059F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F534E7-2B89-C435-657A-09BEBAC06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24B703-09BF-2CD3-FE3D-42A52077F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7C958-ADB5-DEF6-D0FE-072A0DD49F1C}"/>
              </a:ext>
            </a:extLst>
          </p:cNvPr>
          <p:cNvSpPr>
            <a:spLocks noGrp="1"/>
          </p:cNvSpPr>
          <p:nvPr>
            <p:ph type="dt" sz="half" idx="10"/>
          </p:nvPr>
        </p:nvSpPr>
        <p:spPr/>
        <p:txBody>
          <a:bodyPr/>
          <a:lstStyle/>
          <a:p>
            <a:fld id="{971B20DE-F4DC-4472-A11F-BCAC5CA10239}" type="datetimeFigureOut">
              <a:rPr lang="en-US" smtClean="0"/>
              <a:t>12/5/2024</a:t>
            </a:fld>
            <a:endParaRPr lang="en-US"/>
          </a:p>
        </p:txBody>
      </p:sp>
      <p:sp>
        <p:nvSpPr>
          <p:cNvPr id="6" name="Footer Placeholder 5">
            <a:extLst>
              <a:ext uri="{FF2B5EF4-FFF2-40B4-BE49-F238E27FC236}">
                <a16:creationId xmlns:a16="http://schemas.microsoft.com/office/drawing/2014/main" id="{9E6420D3-D209-A882-F112-885F4D44F5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714B2-472E-48BE-C0DE-1D1F617D3328}"/>
              </a:ext>
            </a:extLst>
          </p:cNvPr>
          <p:cNvSpPr>
            <a:spLocks noGrp="1"/>
          </p:cNvSpPr>
          <p:nvPr>
            <p:ph type="sldNum" sz="quarter" idx="12"/>
          </p:nvPr>
        </p:nvSpPr>
        <p:spPr/>
        <p:txBody>
          <a:bodyPr/>
          <a:lstStyle/>
          <a:p>
            <a:fld id="{7A8B9D8A-4728-42CD-AF82-E7E314D52785}" type="slidenum">
              <a:rPr lang="en-US" smtClean="0"/>
              <a:t>‹#›</a:t>
            </a:fld>
            <a:endParaRPr lang="en-US"/>
          </a:p>
        </p:txBody>
      </p:sp>
    </p:spTree>
    <p:extLst>
      <p:ext uri="{BB962C8B-B14F-4D97-AF65-F5344CB8AC3E}">
        <p14:creationId xmlns:p14="http://schemas.microsoft.com/office/powerpoint/2010/main" val="1671945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D51015-C2B2-7C14-8995-8AF1C0073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D10E1-DEFA-19B1-1C2D-D394604200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B6BCC-B9AC-2DE6-A641-49F79FDB7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1B20DE-F4DC-4472-A11F-BCAC5CA10239}" type="datetimeFigureOut">
              <a:rPr lang="en-US" smtClean="0"/>
              <a:t>12/5/2024</a:t>
            </a:fld>
            <a:endParaRPr lang="en-US"/>
          </a:p>
        </p:txBody>
      </p:sp>
      <p:sp>
        <p:nvSpPr>
          <p:cNvPr id="5" name="Footer Placeholder 4">
            <a:extLst>
              <a:ext uri="{FF2B5EF4-FFF2-40B4-BE49-F238E27FC236}">
                <a16:creationId xmlns:a16="http://schemas.microsoft.com/office/drawing/2014/main" id="{26015C84-8CF4-ACCC-F029-3B635016F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791084-69C2-6C8D-DE24-8DE0BF853E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8B9D8A-4728-42CD-AF82-E7E314D52785}" type="slidenum">
              <a:rPr lang="en-US" smtClean="0"/>
              <a:t>‹#›</a:t>
            </a:fld>
            <a:endParaRPr lang="en-US"/>
          </a:p>
        </p:txBody>
      </p:sp>
    </p:spTree>
    <p:extLst>
      <p:ext uri="{BB962C8B-B14F-4D97-AF65-F5344CB8AC3E}">
        <p14:creationId xmlns:p14="http://schemas.microsoft.com/office/powerpoint/2010/main" val="1738477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E450C-BCCF-2DBC-989C-1D449DF698B8}"/>
              </a:ext>
            </a:extLst>
          </p:cNvPr>
          <p:cNvSpPr/>
          <p:nvPr/>
        </p:nvSpPr>
        <p:spPr>
          <a:xfrm>
            <a:off x="857251" y="561975"/>
            <a:ext cx="10429874" cy="581025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highlight>
                <a:srgbClr val="000080"/>
              </a:highlight>
            </a:endParaRPr>
          </a:p>
        </p:txBody>
      </p:sp>
      <p:sp>
        <p:nvSpPr>
          <p:cNvPr id="2" name="Title 1">
            <a:extLst>
              <a:ext uri="{FF2B5EF4-FFF2-40B4-BE49-F238E27FC236}">
                <a16:creationId xmlns:a16="http://schemas.microsoft.com/office/drawing/2014/main" id="{75CE03C8-DE98-597D-A472-264119732E53}"/>
              </a:ext>
            </a:extLst>
          </p:cNvPr>
          <p:cNvSpPr>
            <a:spLocks noGrp="1"/>
          </p:cNvSpPr>
          <p:nvPr>
            <p:ph type="title"/>
          </p:nvPr>
        </p:nvSpPr>
        <p:spPr>
          <a:xfrm>
            <a:off x="1787652" y="896112"/>
            <a:ext cx="8616696" cy="1591056"/>
          </a:xfrm>
        </p:spPr>
        <p:txBody>
          <a:bodyPr>
            <a:normAutofit fontScale="90000"/>
          </a:bodyPr>
          <a:lstStyle/>
          <a:p>
            <a:pPr algn="ctr"/>
            <a:r>
              <a:rPr lang="en-US" sz="4900" b="1" dirty="0">
                <a:latin typeface="Franklin Gothic Demi (Headings)"/>
                <a:ea typeface="Segoe UI Black" panose="020B0A02040204020203" pitchFamily="34" charset="0"/>
              </a:rPr>
              <a:t>MACHINE LEARNING FOR LAND USE AND LAND COVER:</a:t>
            </a:r>
            <a:br>
              <a:rPr lang="en-US" dirty="0"/>
            </a:br>
            <a:r>
              <a:rPr lang="en-US" dirty="0"/>
              <a:t>A Case Study: Baton Rouge</a:t>
            </a:r>
          </a:p>
        </p:txBody>
      </p:sp>
      <p:pic>
        <p:nvPicPr>
          <p:cNvPr id="7" name="Content Placeholder 6" descr="A purple and yellow logo&#10;&#10;Description automatically generated">
            <a:extLst>
              <a:ext uri="{FF2B5EF4-FFF2-40B4-BE49-F238E27FC236}">
                <a16:creationId xmlns:a16="http://schemas.microsoft.com/office/drawing/2014/main" id="{7A64DF65-DCCE-8E70-BCD2-D281A0CE73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8539" y="4982976"/>
            <a:ext cx="1038225" cy="978912"/>
          </a:xfrm>
        </p:spPr>
      </p:pic>
      <p:sp>
        <p:nvSpPr>
          <p:cNvPr id="8" name="Title 1">
            <a:extLst>
              <a:ext uri="{FF2B5EF4-FFF2-40B4-BE49-F238E27FC236}">
                <a16:creationId xmlns:a16="http://schemas.microsoft.com/office/drawing/2014/main" id="{D315086B-4CF7-4474-5999-883681E59888}"/>
              </a:ext>
            </a:extLst>
          </p:cNvPr>
          <p:cNvSpPr txBox="1">
            <a:spLocks/>
          </p:cNvSpPr>
          <p:nvPr/>
        </p:nvSpPr>
        <p:spPr>
          <a:xfrm>
            <a:off x="1940052" y="3100197"/>
            <a:ext cx="8616696" cy="105270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Presentation</a:t>
            </a:r>
          </a:p>
          <a:p>
            <a:pPr algn="ctr"/>
            <a:r>
              <a:rPr lang="en-US" b="1" dirty="0"/>
              <a:t>By</a:t>
            </a:r>
          </a:p>
        </p:txBody>
      </p:sp>
      <p:sp>
        <p:nvSpPr>
          <p:cNvPr id="9" name="Title 1">
            <a:extLst>
              <a:ext uri="{FF2B5EF4-FFF2-40B4-BE49-F238E27FC236}">
                <a16:creationId xmlns:a16="http://schemas.microsoft.com/office/drawing/2014/main" id="{188B7D39-E209-18A7-CC79-77550B081551}"/>
              </a:ext>
            </a:extLst>
          </p:cNvPr>
          <p:cNvSpPr txBox="1">
            <a:spLocks/>
          </p:cNvSpPr>
          <p:nvPr/>
        </p:nvSpPr>
        <p:spPr>
          <a:xfrm>
            <a:off x="1878139" y="3851720"/>
            <a:ext cx="8616696" cy="15910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900" b="1" dirty="0">
                <a:latin typeface="Franklin Gothic Demi (Headings)"/>
                <a:ea typeface="Segoe UI Black" panose="020B0A02040204020203" pitchFamily="34" charset="0"/>
              </a:rPr>
              <a:t>Desmond Kangah</a:t>
            </a:r>
            <a:endParaRPr lang="en-US" dirty="0"/>
          </a:p>
        </p:txBody>
      </p:sp>
      <p:sp>
        <p:nvSpPr>
          <p:cNvPr id="10" name="Title 1">
            <a:extLst>
              <a:ext uri="{FF2B5EF4-FFF2-40B4-BE49-F238E27FC236}">
                <a16:creationId xmlns:a16="http://schemas.microsoft.com/office/drawing/2014/main" id="{189E5531-F1A7-061E-2C53-DCFF08C777DD}"/>
              </a:ext>
            </a:extLst>
          </p:cNvPr>
          <p:cNvSpPr txBox="1">
            <a:spLocks/>
          </p:cNvSpPr>
          <p:nvPr/>
        </p:nvSpPr>
        <p:spPr>
          <a:xfrm>
            <a:off x="3529870" y="4904423"/>
            <a:ext cx="5084636" cy="49949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Ms. Civil Engineering </a:t>
            </a:r>
          </a:p>
        </p:txBody>
      </p:sp>
      <p:sp>
        <p:nvSpPr>
          <p:cNvPr id="12" name="Title 1">
            <a:extLst>
              <a:ext uri="{FF2B5EF4-FFF2-40B4-BE49-F238E27FC236}">
                <a16:creationId xmlns:a16="http://schemas.microsoft.com/office/drawing/2014/main" id="{8AD651D0-5FA6-07E0-28F8-0131F4F0031C}"/>
              </a:ext>
            </a:extLst>
          </p:cNvPr>
          <p:cNvSpPr txBox="1">
            <a:spLocks/>
          </p:cNvSpPr>
          <p:nvPr/>
        </p:nvSpPr>
        <p:spPr>
          <a:xfrm>
            <a:off x="3539395" y="5285423"/>
            <a:ext cx="5084636" cy="49949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Supervisor: Dr Mayank Tyagi</a:t>
            </a:r>
          </a:p>
        </p:txBody>
      </p:sp>
      <p:sp>
        <p:nvSpPr>
          <p:cNvPr id="3" name="Oval 2">
            <a:extLst>
              <a:ext uri="{FF2B5EF4-FFF2-40B4-BE49-F238E27FC236}">
                <a16:creationId xmlns:a16="http://schemas.microsoft.com/office/drawing/2014/main" id="{19E9087A-EC39-6573-A692-8E32BB0FDC89}"/>
              </a:ext>
            </a:extLst>
          </p:cNvPr>
          <p:cNvSpPr/>
          <p:nvPr/>
        </p:nvSpPr>
        <p:spPr>
          <a:xfrm>
            <a:off x="10186416" y="5568696"/>
            <a:ext cx="612648" cy="612648"/>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E307BA-7A78-B6FE-04A6-805F0BE67DE2}"/>
              </a:ext>
            </a:extLst>
          </p:cNvPr>
          <p:cNvSpPr txBox="1"/>
          <p:nvPr/>
        </p:nvSpPr>
        <p:spPr>
          <a:xfrm>
            <a:off x="10305537" y="5623447"/>
            <a:ext cx="380232" cy="461665"/>
          </a:xfrm>
          <a:prstGeom prst="rect">
            <a:avLst/>
          </a:prstGeom>
          <a:noFill/>
        </p:spPr>
        <p:txBody>
          <a:bodyPr wrap="non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1</a:t>
            </a:r>
          </a:p>
        </p:txBody>
      </p:sp>
    </p:spTree>
    <p:extLst>
      <p:ext uri="{BB962C8B-B14F-4D97-AF65-F5344CB8AC3E}">
        <p14:creationId xmlns:p14="http://schemas.microsoft.com/office/powerpoint/2010/main" val="273125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02C9-F37B-BF4C-62E5-E5317D68A39F}"/>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29FECDD1-8E51-64C8-5A08-ECA2CE4C2D56}"/>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E38651F2-912C-0C29-F5F4-B763253F6AB3}"/>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60D27FD0-72E6-9D8D-6D3D-D3C092574952}"/>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1BD14744-40DE-F563-C193-5B8DA016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ABAE2FE9-092B-6734-DBC4-325F04AC1833}"/>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6CECE7D0-D459-FFC4-B1FF-07D53E55C25A}"/>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B934735C-213E-3FC3-F071-CF72632F3B1E}"/>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AAC19EA2-24DC-F0ED-425E-27DE869885E2}"/>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D6313801-047F-6944-23F5-F2E15170D07A}"/>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DEC6B22E-FD9A-A510-C79F-349FC3EA2803}"/>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A22B5138-0095-B866-F42A-5A42C2FF8331}"/>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graph&#10;&#10;Description automatically generated">
            <a:extLst>
              <a:ext uri="{FF2B5EF4-FFF2-40B4-BE49-F238E27FC236}">
                <a16:creationId xmlns:a16="http://schemas.microsoft.com/office/drawing/2014/main" id="{4092E24F-A32F-376E-AD4B-516892660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35" y="1211922"/>
            <a:ext cx="4140093" cy="5099763"/>
          </a:xfrm>
          <a:prstGeom prst="rect">
            <a:avLst/>
          </a:prstGeom>
        </p:spPr>
      </p:pic>
      <p:pic>
        <p:nvPicPr>
          <p:cNvPr id="17" name="Picture 16" descr="A blue and black graph&#10;&#10;Description automatically generated">
            <a:extLst>
              <a:ext uri="{FF2B5EF4-FFF2-40B4-BE49-F238E27FC236}">
                <a16:creationId xmlns:a16="http://schemas.microsoft.com/office/drawing/2014/main" id="{0CA4B03C-D1C5-52A5-DA82-0559A81CD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941" y="1414273"/>
            <a:ext cx="6655228" cy="1860747"/>
          </a:xfrm>
          <a:prstGeom prst="rect">
            <a:avLst/>
          </a:prstGeom>
        </p:spPr>
      </p:pic>
      <p:pic>
        <p:nvPicPr>
          <p:cNvPr id="19" name="Picture 18" descr="A blue and black graph&#10;&#10;Description automatically generated">
            <a:extLst>
              <a:ext uri="{FF2B5EF4-FFF2-40B4-BE49-F238E27FC236}">
                <a16:creationId xmlns:a16="http://schemas.microsoft.com/office/drawing/2014/main" id="{EC7C351E-AC8F-FB62-D4AA-632179C19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087" y="3582981"/>
            <a:ext cx="6655228" cy="1860747"/>
          </a:xfrm>
          <a:prstGeom prst="rect">
            <a:avLst/>
          </a:prstGeom>
        </p:spPr>
      </p:pic>
      <p:sp>
        <p:nvSpPr>
          <p:cNvPr id="2" name="TextBox 1">
            <a:extLst>
              <a:ext uri="{FF2B5EF4-FFF2-40B4-BE49-F238E27FC236}">
                <a16:creationId xmlns:a16="http://schemas.microsoft.com/office/drawing/2014/main" id="{C18F10E2-64F1-8019-97AC-276FDCF9E4CF}"/>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10</a:t>
            </a:r>
          </a:p>
        </p:txBody>
      </p:sp>
      <p:sp>
        <p:nvSpPr>
          <p:cNvPr id="12" name="TextBox 11">
            <a:extLst>
              <a:ext uri="{FF2B5EF4-FFF2-40B4-BE49-F238E27FC236}">
                <a16:creationId xmlns:a16="http://schemas.microsoft.com/office/drawing/2014/main" id="{EE7E3015-0310-2856-0F41-B0B8425DF192}"/>
              </a:ext>
            </a:extLst>
          </p:cNvPr>
          <p:cNvSpPr txBox="1"/>
          <p:nvPr/>
        </p:nvSpPr>
        <p:spPr>
          <a:xfrm>
            <a:off x="3510092" y="5762279"/>
            <a:ext cx="5577168"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4. Data visualization with Boxplot, histogram and violin</a:t>
            </a:r>
          </a:p>
        </p:txBody>
      </p:sp>
      <p:sp>
        <p:nvSpPr>
          <p:cNvPr id="14" name="TextBox 13">
            <a:extLst>
              <a:ext uri="{FF2B5EF4-FFF2-40B4-BE49-F238E27FC236}">
                <a16:creationId xmlns:a16="http://schemas.microsoft.com/office/drawing/2014/main" id="{2BDEE78F-F58F-2A53-EB4A-942F20C10D62}"/>
              </a:ext>
            </a:extLst>
          </p:cNvPr>
          <p:cNvSpPr txBox="1"/>
          <p:nvPr/>
        </p:nvSpPr>
        <p:spPr>
          <a:xfrm>
            <a:off x="3595878" y="6399014"/>
            <a:ext cx="6094476" cy="369332"/>
          </a:xfrm>
          <a:prstGeom prst="rect">
            <a:avLst/>
          </a:prstGeom>
          <a:noFill/>
        </p:spPr>
        <p:txBody>
          <a:bodyPr wrap="square">
            <a:spAutoFit/>
          </a:bodyPr>
          <a:lstStyle/>
          <a:p>
            <a:r>
              <a:rPr lang="en-US" b="1" dirty="0">
                <a:solidFill>
                  <a:schemeClr val="bg1"/>
                </a:solidFill>
              </a:rPr>
              <a:t>Original data with Outliers Visualizations</a:t>
            </a:r>
          </a:p>
        </p:txBody>
      </p:sp>
    </p:spTree>
    <p:extLst>
      <p:ext uri="{BB962C8B-B14F-4D97-AF65-F5344CB8AC3E}">
        <p14:creationId xmlns:p14="http://schemas.microsoft.com/office/powerpoint/2010/main" val="39177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1CA6-96F5-B550-D219-96C8F31CE4F8}"/>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B901B8A-694E-8FB7-8EB3-98D923C5FB1A}"/>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9ADECC26-99DC-71EC-6555-1C58FD43C1A0}"/>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FB4ABB50-CD2E-0465-252F-E663D8FDD453}"/>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164511E7-BFFA-C570-F633-535611A5E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8CD26C46-590E-8FF5-48D5-8F04FA37E834}"/>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8337DDB3-26CD-F88A-28DA-85188CBC3017}"/>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11876D2D-4E0E-34BE-96AF-D750B570A5F0}"/>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1F4D21CF-1388-9516-2118-CFA2AAEABE76}"/>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A3B73C33-471B-01D1-1B59-33F3E9A0C354}"/>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D7B0821D-5990-2CFE-5F91-A44600AA8B49}"/>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E864A2CE-3651-1B72-4E4B-257F2EDAB02D}"/>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 screen&#10;&#10;Description automatically generated">
            <a:extLst>
              <a:ext uri="{FF2B5EF4-FFF2-40B4-BE49-F238E27FC236}">
                <a16:creationId xmlns:a16="http://schemas.microsoft.com/office/drawing/2014/main" id="{46D65F14-DE1E-08C6-4C22-D5284A2F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50" y="1367899"/>
            <a:ext cx="4809357" cy="4608576"/>
          </a:xfrm>
          <a:prstGeom prst="rect">
            <a:avLst/>
          </a:prstGeom>
        </p:spPr>
      </p:pic>
      <p:pic>
        <p:nvPicPr>
          <p:cNvPr id="14" name="Picture 13" descr="A graph showing a number of colored lines&#10;&#10;Description automatically generated with medium confidence">
            <a:extLst>
              <a:ext uri="{FF2B5EF4-FFF2-40B4-BE49-F238E27FC236}">
                <a16:creationId xmlns:a16="http://schemas.microsoft.com/office/drawing/2014/main" id="{B847E433-AEDC-E46B-72EE-8DCCE15D5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577" y="1578155"/>
            <a:ext cx="5383517" cy="4072147"/>
          </a:xfrm>
          <a:prstGeom prst="rect">
            <a:avLst/>
          </a:prstGeom>
        </p:spPr>
      </p:pic>
      <p:graphicFrame>
        <p:nvGraphicFramePr>
          <p:cNvPr id="15" name="Table 14">
            <a:extLst>
              <a:ext uri="{FF2B5EF4-FFF2-40B4-BE49-F238E27FC236}">
                <a16:creationId xmlns:a16="http://schemas.microsoft.com/office/drawing/2014/main" id="{3CB783A8-B2F6-78C6-6F1D-17CB09830D0C}"/>
              </a:ext>
            </a:extLst>
          </p:cNvPr>
          <p:cNvGraphicFramePr>
            <a:graphicFrameLocks noGrp="1"/>
          </p:cNvGraphicFramePr>
          <p:nvPr>
            <p:extLst>
              <p:ext uri="{D42A27DB-BD31-4B8C-83A1-F6EECF244321}">
                <p14:modId xmlns:p14="http://schemas.microsoft.com/office/powerpoint/2010/main" val="1437613247"/>
              </p:ext>
            </p:extLst>
          </p:nvPr>
        </p:nvGraphicFramePr>
        <p:xfrm>
          <a:off x="10141592" y="1677350"/>
          <a:ext cx="1974565" cy="3682566"/>
        </p:xfrm>
        <a:graphic>
          <a:graphicData uri="http://schemas.openxmlformats.org/drawingml/2006/table">
            <a:tbl>
              <a:tblPr>
                <a:tableStyleId>{5C22544A-7EE6-4342-B048-85BDC9FD1C3A}</a:tableStyleId>
              </a:tblPr>
              <a:tblGrid>
                <a:gridCol w="1143169">
                  <a:extLst>
                    <a:ext uri="{9D8B030D-6E8A-4147-A177-3AD203B41FA5}">
                      <a16:colId xmlns:a16="http://schemas.microsoft.com/office/drawing/2014/main" val="2824282582"/>
                    </a:ext>
                  </a:extLst>
                </a:gridCol>
                <a:gridCol w="831396">
                  <a:extLst>
                    <a:ext uri="{9D8B030D-6E8A-4147-A177-3AD203B41FA5}">
                      <a16:colId xmlns:a16="http://schemas.microsoft.com/office/drawing/2014/main" val="3002511280"/>
                    </a:ext>
                  </a:extLst>
                </a:gridCol>
              </a:tblGrid>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Data</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Outliers</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300905666"/>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B1</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14</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372302145"/>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B2</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20</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70437711"/>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B3</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19</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701228084"/>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B4</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16</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454543873"/>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B5</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17</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929551212"/>
                  </a:ext>
                </a:extLst>
              </a:tr>
              <a:tr h="204587">
                <a:tc>
                  <a:txBody>
                    <a:bodyPr/>
                    <a:lstStyle/>
                    <a:p>
                      <a:pPr algn="ctr" fontAlgn="b"/>
                      <a:r>
                        <a:rPr lang="en-US" sz="1200" b="1" u="none" strike="noStrike" dirty="0">
                          <a:effectLst/>
                          <a:latin typeface="Tahoma" panose="020B0604030504040204" pitchFamily="34" charset="0"/>
                          <a:ea typeface="Tahoma" panose="020B0604030504040204" pitchFamily="34" charset="0"/>
                          <a:cs typeface="Tahoma" panose="020B0604030504040204" pitchFamily="34" charset="0"/>
                        </a:rPr>
                        <a:t>B6</a:t>
                      </a:r>
                      <a:endParaRPr lang="en-US" sz="12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12</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26066307"/>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B7</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7</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953084447"/>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B8</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8</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750443755"/>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B8A</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4</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94011747"/>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B9</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3</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197242009"/>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B11</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5</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672044062"/>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B12</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12</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8532333"/>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NDVI</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0</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673069625"/>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NDWI</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20</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888868262"/>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NDBI</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20</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611116656"/>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Latitude</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0</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062158576"/>
                  </a:ext>
                </a:extLst>
              </a:tr>
              <a:tr h="204587">
                <a:tc>
                  <a:txBody>
                    <a:bodyPr/>
                    <a:lstStyle/>
                    <a:p>
                      <a:pPr algn="ctr" fontAlgn="b"/>
                      <a:r>
                        <a:rPr lang="en-US" sz="1200" b="1" u="none" strike="noStrike">
                          <a:effectLst/>
                          <a:latin typeface="Tahoma" panose="020B0604030504040204" pitchFamily="34" charset="0"/>
                          <a:ea typeface="Tahoma" panose="020B0604030504040204" pitchFamily="34" charset="0"/>
                          <a:cs typeface="Tahoma" panose="020B0604030504040204" pitchFamily="34" charset="0"/>
                        </a:rPr>
                        <a:t>Longitude</a:t>
                      </a:r>
                      <a:endParaRPr lang="en-US" sz="12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200" b="1" u="none" strike="noStrike" dirty="0">
                          <a:effectLst/>
                          <a:latin typeface="Tahoma" panose="020B0604030504040204" pitchFamily="34" charset="0"/>
                          <a:ea typeface="Tahoma" panose="020B0604030504040204" pitchFamily="34" charset="0"/>
                          <a:cs typeface="Tahoma" panose="020B0604030504040204" pitchFamily="34" charset="0"/>
                        </a:rPr>
                        <a:t>0</a:t>
                      </a:r>
                      <a:endParaRPr lang="en-US" sz="12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545959341"/>
                  </a:ext>
                </a:extLst>
              </a:tr>
            </a:tbl>
          </a:graphicData>
        </a:graphic>
      </p:graphicFrame>
      <p:sp>
        <p:nvSpPr>
          <p:cNvPr id="2" name="TextBox 1">
            <a:extLst>
              <a:ext uri="{FF2B5EF4-FFF2-40B4-BE49-F238E27FC236}">
                <a16:creationId xmlns:a16="http://schemas.microsoft.com/office/drawing/2014/main" id="{9B4EF5AF-F2ED-2EBE-6727-49B1F70695ED}"/>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11</a:t>
            </a:r>
          </a:p>
        </p:txBody>
      </p:sp>
      <p:sp>
        <p:nvSpPr>
          <p:cNvPr id="13" name="TextBox 12">
            <a:extLst>
              <a:ext uri="{FF2B5EF4-FFF2-40B4-BE49-F238E27FC236}">
                <a16:creationId xmlns:a16="http://schemas.microsoft.com/office/drawing/2014/main" id="{2429A7E9-05E8-F094-C8CA-EC90B283F515}"/>
              </a:ext>
            </a:extLst>
          </p:cNvPr>
          <p:cNvSpPr txBox="1"/>
          <p:nvPr/>
        </p:nvSpPr>
        <p:spPr>
          <a:xfrm>
            <a:off x="1183267" y="5905570"/>
            <a:ext cx="2685351"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5. </a:t>
            </a:r>
            <a:r>
              <a:rPr lang="en-US" sz="1400" b="1" dirty="0" err="1">
                <a:latin typeface="Tahoma" panose="020B0604030504040204" pitchFamily="34" charset="0"/>
                <a:ea typeface="Tahoma" panose="020B0604030504040204" pitchFamily="34" charset="0"/>
                <a:cs typeface="Tahoma" panose="020B0604030504040204" pitchFamily="34" charset="0"/>
              </a:rPr>
              <a:t>pairplot</a:t>
            </a:r>
            <a:r>
              <a:rPr lang="en-US" sz="1400" b="1" dirty="0">
                <a:latin typeface="Tahoma" panose="020B0604030504040204" pitchFamily="34" charset="0"/>
                <a:ea typeface="Tahoma" panose="020B0604030504040204" pitchFamily="34" charset="0"/>
                <a:cs typeface="Tahoma" panose="020B0604030504040204" pitchFamily="34" charset="0"/>
              </a:rPr>
              <a:t> </a:t>
            </a:r>
            <a:r>
              <a:rPr lang="en-US" sz="1400" b="1" dirty="0" err="1">
                <a:latin typeface="Tahoma" panose="020B0604030504040204" pitchFamily="34" charset="0"/>
                <a:ea typeface="Tahoma" panose="020B0604030504040204" pitchFamily="34" charset="0"/>
                <a:cs typeface="Tahoma" panose="020B0604030504040204" pitchFamily="34" charset="0"/>
              </a:rPr>
              <a:t>visualisation</a:t>
            </a:r>
            <a:endParaRPr lang="en-US" sz="1400" b="1"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14459BE2-48BE-D41A-E9E2-1C9AB3CE9B56}"/>
              </a:ext>
            </a:extLst>
          </p:cNvPr>
          <p:cNvSpPr txBox="1"/>
          <p:nvPr/>
        </p:nvSpPr>
        <p:spPr>
          <a:xfrm>
            <a:off x="5668531" y="5668698"/>
            <a:ext cx="282641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6. </a:t>
            </a:r>
            <a:r>
              <a:rPr lang="en-US" sz="1400" b="1" dirty="0" err="1">
                <a:latin typeface="Tahoma" panose="020B0604030504040204" pitchFamily="34" charset="0"/>
                <a:ea typeface="Tahoma" panose="020B0604030504040204" pitchFamily="34" charset="0"/>
                <a:cs typeface="Tahoma" panose="020B0604030504040204" pitchFamily="34" charset="0"/>
              </a:rPr>
              <a:t>Visualisation</a:t>
            </a:r>
            <a:r>
              <a:rPr lang="en-US" sz="1400" b="1" dirty="0">
                <a:latin typeface="Tahoma" panose="020B0604030504040204" pitchFamily="34" charset="0"/>
                <a:ea typeface="Tahoma" panose="020B0604030504040204" pitchFamily="34" charset="0"/>
                <a:cs typeface="Tahoma" panose="020B0604030504040204" pitchFamily="34" charset="0"/>
              </a:rPr>
              <a:t> of </a:t>
            </a:r>
            <a:r>
              <a:rPr lang="en-US" sz="1400" b="1" dirty="0" err="1">
                <a:latin typeface="Tahoma" panose="020B0604030504040204" pitchFamily="34" charset="0"/>
                <a:ea typeface="Tahoma" panose="020B0604030504040204" pitchFamily="34" charset="0"/>
                <a:cs typeface="Tahoma" panose="020B0604030504040204" pitchFamily="34" charset="0"/>
              </a:rPr>
              <a:t>Zscore</a:t>
            </a:r>
            <a:endParaRPr lang="en-US" sz="1400" b="1" dirty="0">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B06FC8FE-5926-061E-DDCF-4822F31F4BAF}"/>
              </a:ext>
            </a:extLst>
          </p:cNvPr>
          <p:cNvSpPr txBox="1"/>
          <p:nvPr/>
        </p:nvSpPr>
        <p:spPr>
          <a:xfrm>
            <a:off x="10149776" y="1288666"/>
            <a:ext cx="172675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2. Outliers</a:t>
            </a:r>
          </a:p>
        </p:txBody>
      </p:sp>
      <p:sp>
        <p:nvSpPr>
          <p:cNvPr id="18" name="TextBox 17">
            <a:extLst>
              <a:ext uri="{FF2B5EF4-FFF2-40B4-BE49-F238E27FC236}">
                <a16:creationId xmlns:a16="http://schemas.microsoft.com/office/drawing/2014/main" id="{91DEC778-4E82-40DD-5C20-FE6C71737BFB}"/>
              </a:ext>
            </a:extLst>
          </p:cNvPr>
          <p:cNvSpPr txBox="1"/>
          <p:nvPr/>
        </p:nvSpPr>
        <p:spPr>
          <a:xfrm>
            <a:off x="3595878" y="6399014"/>
            <a:ext cx="6094476" cy="369332"/>
          </a:xfrm>
          <a:prstGeom prst="rect">
            <a:avLst/>
          </a:prstGeom>
          <a:noFill/>
        </p:spPr>
        <p:txBody>
          <a:bodyPr wrap="square">
            <a:spAutoFit/>
          </a:bodyPr>
          <a:lstStyle/>
          <a:p>
            <a:r>
              <a:rPr lang="en-US" b="1" dirty="0">
                <a:solidFill>
                  <a:schemeClr val="bg1"/>
                </a:solidFill>
              </a:rPr>
              <a:t>Original data with Outliers Visualizations</a:t>
            </a:r>
          </a:p>
        </p:txBody>
      </p:sp>
    </p:spTree>
    <p:extLst>
      <p:ext uri="{BB962C8B-B14F-4D97-AF65-F5344CB8AC3E}">
        <p14:creationId xmlns:p14="http://schemas.microsoft.com/office/powerpoint/2010/main" val="211382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8364-AF50-E1E9-1794-8C394566275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07F9E60-8B7A-B752-76EE-893DAE0BBC22}"/>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5F4633AE-65B9-7379-337F-450A8F8D6C63}"/>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B6B15C4B-EA73-92C8-E444-C3F946540942}"/>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9848BDE9-0D64-A514-A7AF-760F5F1FE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3F7FA7B5-3C1F-5E9C-FDD2-D0F5F35CB28E}"/>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2E459892-159C-3E03-B059-14E8A0B48F27}"/>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E3156003-A893-0812-6A7D-381081090491}"/>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9BDF79C4-33EC-A79C-3749-07DA7E0218FA}"/>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1CD9923C-4ABA-0269-3DEC-E6D9C6A9AA3C}"/>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DEA47B7-BCCB-1854-EF0B-DCD2D909AD4D}"/>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89DEA73B-B27F-DA7C-51D6-C4F029B50763}"/>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hart of different colors&#10;&#10;Description automatically generated with medium confidence">
            <a:extLst>
              <a:ext uri="{FF2B5EF4-FFF2-40B4-BE49-F238E27FC236}">
                <a16:creationId xmlns:a16="http://schemas.microsoft.com/office/drawing/2014/main" id="{8C6048ED-46FD-F3B8-FC28-F41ECBF37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3" y="1500312"/>
            <a:ext cx="4851991" cy="4415856"/>
          </a:xfrm>
          <a:prstGeom prst="rect">
            <a:avLst/>
          </a:prstGeom>
        </p:spPr>
      </p:pic>
      <p:pic>
        <p:nvPicPr>
          <p:cNvPr id="16" name="Picture 15" descr="A diagram of a number of numbers&#10;&#10;Description automatically generated with medium confidence">
            <a:extLst>
              <a:ext uri="{FF2B5EF4-FFF2-40B4-BE49-F238E27FC236}">
                <a16:creationId xmlns:a16="http://schemas.microsoft.com/office/drawing/2014/main" id="{8A5470E1-8B63-02CB-9459-E67D5EDA5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334" y="1668202"/>
            <a:ext cx="4483047" cy="4080076"/>
          </a:xfrm>
          <a:prstGeom prst="rect">
            <a:avLst/>
          </a:prstGeom>
        </p:spPr>
      </p:pic>
      <p:graphicFrame>
        <p:nvGraphicFramePr>
          <p:cNvPr id="17" name="Table 16">
            <a:extLst>
              <a:ext uri="{FF2B5EF4-FFF2-40B4-BE49-F238E27FC236}">
                <a16:creationId xmlns:a16="http://schemas.microsoft.com/office/drawing/2014/main" id="{21FE8827-E8CA-686F-8513-5EBF5DCC3E13}"/>
              </a:ext>
            </a:extLst>
          </p:cNvPr>
          <p:cNvGraphicFramePr>
            <a:graphicFrameLocks noGrp="1"/>
          </p:cNvGraphicFramePr>
          <p:nvPr>
            <p:extLst>
              <p:ext uri="{D42A27DB-BD31-4B8C-83A1-F6EECF244321}">
                <p14:modId xmlns:p14="http://schemas.microsoft.com/office/powerpoint/2010/main" val="3336833560"/>
              </p:ext>
            </p:extLst>
          </p:nvPr>
        </p:nvGraphicFramePr>
        <p:xfrm>
          <a:off x="10091654" y="1783080"/>
          <a:ext cx="1795545" cy="3657600"/>
        </p:xfrm>
        <a:graphic>
          <a:graphicData uri="http://schemas.openxmlformats.org/drawingml/2006/table">
            <a:tbl>
              <a:tblPr>
                <a:tableStyleId>{5C22544A-7EE6-4342-B048-85BDC9FD1C3A}</a:tableStyleId>
              </a:tblPr>
              <a:tblGrid>
                <a:gridCol w="882810">
                  <a:extLst>
                    <a:ext uri="{9D8B030D-6E8A-4147-A177-3AD203B41FA5}">
                      <a16:colId xmlns:a16="http://schemas.microsoft.com/office/drawing/2014/main" val="324689348"/>
                    </a:ext>
                  </a:extLst>
                </a:gridCol>
                <a:gridCol w="912735">
                  <a:extLst>
                    <a:ext uri="{9D8B030D-6E8A-4147-A177-3AD203B41FA5}">
                      <a16:colId xmlns:a16="http://schemas.microsoft.com/office/drawing/2014/main" val="1607467911"/>
                    </a:ext>
                  </a:extLst>
                </a:gridCol>
              </a:tblGrid>
              <a:tr h="203200">
                <a:tc>
                  <a:txBody>
                    <a:bodyPr/>
                    <a:lstStyle/>
                    <a:p>
                      <a:pPr algn="ctr" fontAlgn="b"/>
                      <a:r>
                        <a:rPr lang="en-US" sz="1100" u="none" strike="noStrike">
                          <a:effectLst/>
                        </a:rPr>
                        <a:t>Data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Correlation</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9756782"/>
                  </a:ext>
                </a:extLst>
              </a:tr>
              <a:tr h="203200">
                <a:tc>
                  <a:txBody>
                    <a:bodyPr/>
                    <a:lstStyle/>
                    <a:p>
                      <a:pPr algn="ctr" fontAlgn="b"/>
                      <a:r>
                        <a:rPr lang="en-US" sz="1100" u="none" strike="noStrike">
                          <a:effectLst/>
                        </a:rPr>
                        <a:t>B1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0.396474</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277737867"/>
                  </a:ext>
                </a:extLst>
              </a:tr>
              <a:tr h="203200">
                <a:tc>
                  <a:txBody>
                    <a:bodyPr/>
                    <a:lstStyle/>
                    <a:p>
                      <a:pPr algn="ctr" fontAlgn="b"/>
                      <a:r>
                        <a:rPr lang="en-US" sz="1100" u="none" strike="noStrike">
                          <a:effectLst/>
                        </a:rPr>
                        <a:t>B2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0.385987</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00560447"/>
                  </a:ext>
                </a:extLst>
              </a:tr>
              <a:tr h="203200">
                <a:tc>
                  <a:txBody>
                    <a:bodyPr/>
                    <a:lstStyle/>
                    <a:p>
                      <a:pPr algn="ctr" fontAlgn="b"/>
                      <a:r>
                        <a:rPr lang="en-US" sz="1100" u="none" strike="noStrike">
                          <a:effectLst/>
                        </a:rPr>
                        <a:t>B3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0.456653</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46680247"/>
                  </a:ext>
                </a:extLst>
              </a:tr>
              <a:tr h="203200">
                <a:tc>
                  <a:txBody>
                    <a:bodyPr/>
                    <a:lstStyle/>
                    <a:p>
                      <a:pPr algn="ctr" fontAlgn="b"/>
                      <a:r>
                        <a:rPr lang="en-US" sz="1100" u="none" strike="noStrike">
                          <a:effectLst/>
                        </a:rPr>
                        <a:t>B4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0.485706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086517169"/>
                  </a:ext>
                </a:extLst>
              </a:tr>
              <a:tr h="203200">
                <a:tc>
                  <a:txBody>
                    <a:bodyPr/>
                    <a:lstStyle/>
                    <a:p>
                      <a:pPr algn="ctr" fontAlgn="b"/>
                      <a:r>
                        <a:rPr lang="en-US" sz="1100" u="none" strike="noStrike">
                          <a:effectLst/>
                        </a:rPr>
                        <a:t>B5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0.621036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26816439"/>
                  </a:ext>
                </a:extLst>
              </a:tr>
              <a:tr h="203200">
                <a:tc>
                  <a:txBody>
                    <a:bodyPr/>
                    <a:lstStyle/>
                    <a:p>
                      <a:pPr algn="ctr" fontAlgn="b"/>
                      <a:r>
                        <a:rPr lang="en-US" sz="1100" u="none" strike="noStrike">
                          <a:effectLst/>
                        </a:rPr>
                        <a:t>B6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0.552642</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59670494"/>
                  </a:ext>
                </a:extLst>
              </a:tr>
              <a:tr h="203200">
                <a:tc>
                  <a:txBody>
                    <a:bodyPr/>
                    <a:lstStyle/>
                    <a:p>
                      <a:pPr algn="ctr" fontAlgn="b"/>
                      <a:r>
                        <a:rPr lang="en-US" sz="1100" u="none" strike="noStrike">
                          <a:effectLst/>
                        </a:rPr>
                        <a:t>B7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0.556062</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84560255"/>
                  </a:ext>
                </a:extLst>
              </a:tr>
              <a:tr h="203200">
                <a:tc>
                  <a:txBody>
                    <a:bodyPr/>
                    <a:lstStyle/>
                    <a:p>
                      <a:pPr algn="ctr" fontAlgn="b"/>
                      <a:r>
                        <a:rPr lang="en-US" sz="1100" u="none" strike="noStrike">
                          <a:effectLst/>
                        </a:rPr>
                        <a:t>B8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0.585656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47101778"/>
                  </a:ext>
                </a:extLst>
              </a:tr>
              <a:tr h="203200">
                <a:tc>
                  <a:txBody>
                    <a:bodyPr/>
                    <a:lstStyle/>
                    <a:p>
                      <a:pPr algn="ctr" fontAlgn="b"/>
                      <a:r>
                        <a:rPr lang="en-US" sz="1100" u="none" strike="noStrike">
                          <a:effectLst/>
                        </a:rPr>
                        <a:t>B8A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0.595818</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514230254"/>
                  </a:ext>
                </a:extLst>
              </a:tr>
              <a:tr h="203200">
                <a:tc>
                  <a:txBody>
                    <a:bodyPr/>
                    <a:lstStyle/>
                    <a:p>
                      <a:pPr algn="ctr" fontAlgn="b"/>
                      <a:r>
                        <a:rPr lang="en-US" sz="1100" u="none" strike="noStrike">
                          <a:effectLst/>
                        </a:rPr>
                        <a:t>B9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0.581494</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39506508"/>
                  </a:ext>
                </a:extLst>
              </a:tr>
              <a:tr h="203200">
                <a:tc>
                  <a:txBody>
                    <a:bodyPr/>
                    <a:lstStyle/>
                    <a:p>
                      <a:pPr algn="ctr" fontAlgn="b"/>
                      <a:r>
                        <a:rPr lang="en-US" sz="1100" u="none" strike="noStrike">
                          <a:effectLst/>
                        </a:rPr>
                        <a:t>B11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0.781669</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82502746"/>
                  </a:ext>
                </a:extLst>
              </a:tr>
              <a:tr h="203200">
                <a:tc>
                  <a:txBody>
                    <a:bodyPr/>
                    <a:lstStyle/>
                    <a:p>
                      <a:pPr algn="ctr" fontAlgn="b"/>
                      <a:r>
                        <a:rPr lang="en-US" sz="1100" u="none" strike="noStrike">
                          <a:effectLst/>
                        </a:rPr>
                        <a:t>B12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0.7514</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713530983"/>
                  </a:ext>
                </a:extLst>
              </a:tr>
              <a:tr h="203200">
                <a:tc>
                  <a:txBody>
                    <a:bodyPr/>
                    <a:lstStyle/>
                    <a:p>
                      <a:pPr algn="ctr" fontAlgn="b"/>
                      <a:r>
                        <a:rPr lang="en-US" sz="1100" u="none" strike="noStrike">
                          <a:effectLst/>
                        </a:rPr>
                        <a:t>NDVI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0.616515</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001012226"/>
                  </a:ext>
                </a:extLst>
              </a:tr>
              <a:tr h="203200">
                <a:tc>
                  <a:txBody>
                    <a:bodyPr/>
                    <a:lstStyle/>
                    <a:p>
                      <a:pPr algn="ctr" fontAlgn="b"/>
                      <a:r>
                        <a:rPr lang="en-US" sz="1100" u="none" strike="noStrike">
                          <a:effectLst/>
                        </a:rPr>
                        <a:t>NDWI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-0.6126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126061339"/>
                  </a:ext>
                </a:extLst>
              </a:tr>
              <a:tr h="203200">
                <a:tc>
                  <a:txBody>
                    <a:bodyPr/>
                    <a:lstStyle/>
                    <a:p>
                      <a:pPr algn="ctr" fontAlgn="b"/>
                      <a:r>
                        <a:rPr lang="en-US" sz="1100" u="none" strike="noStrike">
                          <a:effectLst/>
                        </a:rPr>
                        <a:t>NDBI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0.612607</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215825269"/>
                  </a:ext>
                </a:extLst>
              </a:tr>
              <a:tr h="203200">
                <a:tc>
                  <a:txBody>
                    <a:bodyPr/>
                    <a:lstStyle/>
                    <a:p>
                      <a:pPr algn="ctr" fontAlgn="b"/>
                      <a:r>
                        <a:rPr lang="en-US" sz="1100" u="none" strike="noStrike">
                          <a:effectLst/>
                        </a:rPr>
                        <a:t>Latitude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0.012106</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390305217"/>
                  </a:ext>
                </a:extLst>
              </a:tr>
              <a:tr h="203200">
                <a:tc>
                  <a:txBody>
                    <a:bodyPr/>
                    <a:lstStyle/>
                    <a:p>
                      <a:pPr algn="ctr" fontAlgn="b"/>
                      <a:r>
                        <a:rPr lang="en-US" sz="1100" u="none" strike="noStrike">
                          <a:effectLst/>
                        </a:rPr>
                        <a:t>Longitude    </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dirty="0">
                          <a:effectLst/>
                        </a:rPr>
                        <a:t>-0.29816</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61493230"/>
                  </a:ext>
                </a:extLst>
              </a:tr>
            </a:tbl>
          </a:graphicData>
        </a:graphic>
      </p:graphicFrame>
      <p:sp>
        <p:nvSpPr>
          <p:cNvPr id="2" name="TextBox 1">
            <a:extLst>
              <a:ext uri="{FF2B5EF4-FFF2-40B4-BE49-F238E27FC236}">
                <a16:creationId xmlns:a16="http://schemas.microsoft.com/office/drawing/2014/main" id="{1293D731-A589-DB95-CC34-E2789EC9969E}"/>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12</a:t>
            </a:r>
          </a:p>
        </p:txBody>
      </p:sp>
      <p:sp>
        <p:nvSpPr>
          <p:cNvPr id="12" name="TextBox 11">
            <a:extLst>
              <a:ext uri="{FF2B5EF4-FFF2-40B4-BE49-F238E27FC236}">
                <a16:creationId xmlns:a16="http://schemas.microsoft.com/office/drawing/2014/main" id="{49E32749-221C-FE01-605E-AC4B4A6C80FF}"/>
              </a:ext>
            </a:extLst>
          </p:cNvPr>
          <p:cNvSpPr txBox="1"/>
          <p:nvPr/>
        </p:nvSpPr>
        <p:spPr>
          <a:xfrm>
            <a:off x="3509295" y="5888557"/>
            <a:ext cx="327685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7. Correlation among the data</a:t>
            </a:r>
          </a:p>
        </p:txBody>
      </p:sp>
      <p:sp>
        <p:nvSpPr>
          <p:cNvPr id="14" name="TextBox 13">
            <a:extLst>
              <a:ext uri="{FF2B5EF4-FFF2-40B4-BE49-F238E27FC236}">
                <a16:creationId xmlns:a16="http://schemas.microsoft.com/office/drawing/2014/main" id="{98BD4301-9FE8-2340-95C4-15A03D7BEF21}"/>
              </a:ext>
            </a:extLst>
          </p:cNvPr>
          <p:cNvSpPr txBox="1"/>
          <p:nvPr/>
        </p:nvSpPr>
        <p:spPr>
          <a:xfrm>
            <a:off x="9997846" y="1369766"/>
            <a:ext cx="2023311"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3. Correlation</a:t>
            </a:r>
          </a:p>
        </p:txBody>
      </p:sp>
      <p:sp>
        <p:nvSpPr>
          <p:cNvPr id="15" name="TextBox 14">
            <a:extLst>
              <a:ext uri="{FF2B5EF4-FFF2-40B4-BE49-F238E27FC236}">
                <a16:creationId xmlns:a16="http://schemas.microsoft.com/office/drawing/2014/main" id="{F0D6C5C8-8E3D-4522-2920-1DD3A3736007}"/>
              </a:ext>
            </a:extLst>
          </p:cNvPr>
          <p:cNvSpPr txBox="1"/>
          <p:nvPr/>
        </p:nvSpPr>
        <p:spPr>
          <a:xfrm>
            <a:off x="3595878" y="6399014"/>
            <a:ext cx="6094476" cy="369332"/>
          </a:xfrm>
          <a:prstGeom prst="rect">
            <a:avLst/>
          </a:prstGeom>
          <a:noFill/>
        </p:spPr>
        <p:txBody>
          <a:bodyPr wrap="square">
            <a:spAutoFit/>
          </a:bodyPr>
          <a:lstStyle/>
          <a:p>
            <a:r>
              <a:rPr lang="en-US" b="1" dirty="0">
                <a:solidFill>
                  <a:schemeClr val="bg1"/>
                </a:solidFill>
              </a:rPr>
              <a:t>Original data with Outliers Correlation</a:t>
            </a:r>
          </a:p>
        </p:txBody>
      </p:sp>
    </p:spTree>
    <p:extLst>
      <p:ext uri="{BB962C8B-B14F-4D97-AF65-F5344CB8AC3E}">
        <p14:creationId xmlns:p14="http://schemas.microsoft.com/office/powerpoint/2010/main" val="189307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A548-B5F7-456F-FEA1-A4174CA46DF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B2D4B9BC-750B-D4A3-E608-CF23BA4D78B3}"/>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467EF3E3-FB04-2887-4E02-A58F103DCF4B}"/>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5BD35717-3A6B-934D-A98E-2ABD061FCDA4}"/>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CF4502F9-BB63-4822-6776-A2A85F93C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39449CA7-5936-0C8B-38A7-C6AFC1FCD7E6}"/>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8D2F96CA-575D-32BE-CD39-7982295BD958}"/>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B946E59F-1473-CE95-920A-378C3DF59EEA}"/>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49A40455-C5B9-E688-C67F-C2E90C801A6A}"/>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255D91CC-54EE-C7AC-D0CA-DE609392773A}"/>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43DC2E22-446D-145F-990B-E77CE78D3462}"/>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C0088BA1-7C9F-B279-58C7-4195EF68F85A}"/>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oup of images of different colors&#10;&#10;Description automatically generated with medium confidence">
            <a:extLst>
              <a:ext uri="{FF2B5EF4-FFF2-40B4-BE49-F238E27FC236}">
                <a16:creationId xmlns:a16="http://schemas.microsoft.com/office/drawing/2014/main" id="{D2312E15-9713-C121-10C6-9B0260533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18" y="1402544"/>
            <a:ext cx="5081468" cy="4809281"/>
          </a:xfrm>
          <a:prstGeom prst="rect">
            <a:avLst/>
          </a:prstGeom>
        </p:spPr>
      </p:pic>
      <p:pic>
        <p:nvPicPr>
          <p:cNvPr id="20" name="Picture 19" descr="A colorful graph with numbers&#10;&#10;Description automatically generated with medium confidence">
            <a:extLst>
              <a:ext uri="{FF2B5EF4-FFF2-40B4-BE49-F238E27FC236}">
                <a16:creationId xmlns:a16="http://schemas.microsoft.com/office/drawing/2014/main" id="{0B3D8E39-83C7-EA27-8BDF-700131F61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4093" y="1664201"/>
            <a:ext cx="5282609" cy="3995819"/>
          </a:xfrm>
          <a:prstGeom prst="rect">
            <a:avLst/>
          </a:prstGeom>
        </p:spPr>
      </p:pic>
      <p:sp>
        <p:nvSpPr>
          <p:cNvPr id="2" name="TextBox 1">
            <a:extLst>
              <a:ext uri="{FF2B5EF4-FFF2-40B4-BE49-F238E27FC236}">
                <a16:creationId xmlns:a16="http://schemas.microsoft.com/office/drawing/2014/main" id="{B16A1CA0-968F-BF80-31FD-B8D6417B8D46}"/>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13</a:t>
            </a:r>
          </a:p>
        </p:txBody>
      </p:sp>
      <p:sp>
        <p:nvSpPr>
          <p:cNvPr id="12" name="TextBox 11">
            <a:extLst>
              <a:ext uri="{FF2B5EF4-FFF2-40B4-BE49-F238E27FC236}">
                <a16:creationId xmlns:a16="http://schemas.microsoft.com/office/drawing/2014/main" id="{DC9E2F21-D4A8-C57E-C0D1-C3E5464CD6AC}"/>
              </a:ext>
            </a:extLst>
          </p:cNvPr>
          <p:cNvSpPr txBox="1"/>
          <p:nvPr/>
        </p:nvSpPr>
        <p:spPr>
          <a:xfrm>
            <a:off x="5115187" y="5989320"/>
            <a:ext cx="3898824"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8. Visualization after Outlier removal</a:t>
            </a:r>
          </a:p>
        </p:txBody>
      </p:sp>
      <p:sp>
        <p:nvSpPr>
          <p:cNvPr id="14" name="TextBox 13">
            <a:extLst>
              <a:ext uri="{FF2B5EF4-FFF2-40B4-BE49-F238E27FC236}">
                <a16:creationId xmlns:a16="http://schemas.microsoft.com/office/drawing/2014/main" id="{B8D0F183-3B9B-4514-0412-2E648E3200AF}"/>
              </a:ext>
            </a:extLst>
          </p:cNvPr>
          <p:cNvSpPr txBox="1"/>
          <p:nvPr/>
        </p:nvSpPr>
        <p:spPr>
          <a:xfrm>
            <a:off x="2711958" y="6399014"/>
            <a:ext cx="6094476" cy="369332"/>
          </a:xfrm>
          <a:prstGeom prst="rect">
            <a:avLst/>
          </a:prstGeom>
          <a:noFill/>
        </p:spPr>
        <p:txBody>
          <a:bodyPr wrap="square">
            <a:spAutoFit/>
          </a:bodyPr>
          <a:lstStyle/>
          <a:p>
            <a:r>
              <a:rPr lang="en-US" b="1" dirty="0">
                <a:solidFill>
                  <a:schemeClr val="bg1"/>
                </a:solidFill>
              </a:rPr>
              <a:t>After Outlier Removal </a:t>
            </a:r>
            <a:r>
              <a:rPr lang="en-US" b="1" dirty="0" err="1">
                <a:solidFill>
                  <a:schemeClr val="bg1"/>
                </a:solidFill>
              </a:rPr>
              <a:t>Visualisations</a:t>
            </a:r>
            <a:endParaRPr lang="en-US" dirty="0"/>
          </a:p>
        </p:txBody>
      </p:sp>
    </p:spTree>
    <p:extLst>
      <p:ext uri="{BB962C8B-B14F-4D97-AF65-F5344CB8AC3E}">
        <p14:creationId xmlns:p14="http://schemas.microsoft.com/office/powerpoint/2010/main" val="147532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1373E-0BDA-BB81-F549-3A14C0F3BDCB}"/>
            </a:ext>
          </a:extLst>
        </p:cNvPr>
        <p:cNvGrpSpPr/>
        <p:nvPr/>
      </p:nvGrpSpPr>
      <p:grpSpPr>
        <a:xfrm>
          <a:off x="0" y="0"/>
          <a:ext cx="0" cy="0"/>
          <a:chOff x="0" y="0"/>
          <a:chExt cx="0" cy="0"/>
        </a:xfrm>
      </p:grpSpPr>
      <p:pic>
        <p:nvPicPr>
          <p:cNvPr id="14" name="Picture 13" descr="A diagram of a company's process&#10;&#10;Description automatically generated">
            <a:extLst>
              <a:ext uri="{FF2B5EF4-FFF2-40B4-BE49-F238E27FC236}">
                <a16:creationId xmlns:a16="http://schemas.microsoft.com/office/drawing/2014/main" id="{CB13748C-9FEA-B4F1-EFDB-D64990A16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944" y="626852"/>
            <a:ext cx="7898634" cy="5584973"/>
          </a:xfrm>
          <a:prstGeom prst="rect">
            <a:avLst/>
          </a:prstGeom>
        </p:spPr>
      </p:pic>
      <p:sp>
        <p:nvSpPr>
          <p:cNvPr id="40" name="Rectangle 39">
            <a:extLst>
              <a:ext uri="{FF2B5EF4-FFF2-40B4-BE49-F238E27FC236}">
                <a16:creationId xmlns:a16="http://schemas.microsoft.com/office/drawing/2014/main" id="{AD2A8930-975B-428C-9836-C9448C109C98}"/>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METHODS USED</a:t>
            </a:r>
          </a:p>
        </p:txBody>
      </p:sp>
      <p:sp>
        <p:nvSpPr>
          <p:cNvPr id="42" name="Subtitle 41">
            <a:extLst>
              <a:ext uri="{FF2B5EF4-FFF2-40B4-BE49-F238E27FC236}">
                <a16:creationId xmlns:a16="http://schemas.microsoft.com/office/drawing/2014/main" id="{3DF52520-F59E-D486-CDBA-760340F343C4}"/>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6A216987-CA7C-C24F-A6D6-0F5032338182}"/>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7611E623-AB36-EE7F-31B3-3145F887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7597468A-312D-01D6-2229-850FB37478C6}"/>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64FF3ED1-AAFC-9377-6790-8EADC99A7126}"/>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4D6F29D6-29E2-C863-F0B4-5D1DA661D6F2}"/>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7F1A83D2-287F-152D-37C9-250C7D5E169B}"/>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5932AAB6-C4C6-4771-2D32-B6FA1317188B}"/>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5C9A5E1E-9CCE-F101-C358-C7C184CA62CB}"/>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D969667B-DF24-4CC3-A4A5-A5A03535A0D1}"/>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3D5A65-50C7-F704-6171-3EFB277D3F41}"/>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14</a:t>
            </a:r>
          </a:p>
        </p:txBody>
      </p:sp>
      <p:sp>
        <p:nvSpPr>
          <p:cNvPr id="12" name="TextBox 11">
            <a:extLst>
              <a:ext uri="{FF2B5EF4-FFF2-40B4-BE49-F238E27FC236}">
                <a16:creationId xmlns:a16="http://schemas.microsoft.com/office/drawing/2014/main" id="{E6F4F9FA-9747-133C-1A9D-8149553E0894}"/>
              </a:ext>
            </a:extLst>
          </p:cNvPr>
          <p:cNvSpPr txBox="1"/>
          <p:nvPr/>
        </p:nvSpPr>
        <p:spPr>
          <a:xfrm>
            <a:off x="3856798" y="5933039"/>
            <a:ext cx="309892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9. Flowchart of the Methods</a:t>
            </a:r>
          </a:p>
        </p:txBody>
      </p:sp>
    </p:spTree>
    <p:extLst>
      <p:ext uri="{BB962C8B-B14F-4D97-AF65-F5344CB8AC3E}">
        <p14:creationId xmlns:p14="http://schemas.microsoft.com/office/powerpoint/2010/main" val="292856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C055B-5707-2108-3B56-F91DA8F74C91}"/>
            </a:ext>
          </a:extLst>
        </p:cNvPr>
        <p:cNvGrpSpPr/>
        <p:nvPr/>
      </p:nvGrpSpPr>
      <p:grpSpPr>
        <a:xfrm>
          <a:off x="0" y="0"/>
          <a:ext cx="0" cy="0"/>
          <a:chOff x="0" y="0"/>
          <a:chExt cx="0" cy="0"/>
        </a:xfrm>
      </p:grpSpPr>
      <p:pic>
        <p:nvPicPr>
          <p:cNvPr id="13" name="Picture 12" descr="Several different colored circles&#10;&#10;Description automatically generated with medium confidence">
            <a:extLst>
              <a:ext uri="{FF2B5EF4-FFF2-40B4-BE49-F238E27FC236}">
                <a16:creationId xmlns:a16="http://schemas.microsoft.com/office/drawing/2014/main" id="{6AD3565D-1699-53E6-8267-934E52EFE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456" y="862222"/>
            <a:ext cx="8156323" cy="5767179"/>
          </a:xfrm>
          <a:prstGeom prst="rect">
            <a:avLst/>
          </a:prstGeom>
        </p:spPr>
      </p:pic>
      <p:sp>
        <p:nvSpPr>
          <p:cNvPr id="40" name="Rectangle 39">
            <a:extLst>
              <a:ext uri="{FF2B5EF4-FFF2-40B4-BE49-F238E27FC236}">
                <a16:creationId xmlns:a16="http://schemas.microsoft.com/office/drawing/2014/main" id="{91112314-32EC-EE2F-4069-1CB96592BF6B}"/>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METHODS USED</a:t>
            </a:r>
          </a:p>
        </p:txBody>
      </p:sp>
      <p:sp>
        <p:nvSpPr>
          <p:cNvPr id="42" name="Subtitle 41">
            <a:extLst>
              <a:ext uri="{FF2B5EF4-FFF2-40B4-BE49-F238E27FC236}">
                <a16:creationId xmlns:a16="http://schemas.microsoft.com/office/drawing/2014/main" id="{00C89DDF-1278-ECAE-3931-38D30461F12A}"/>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48DE280A-15E4-848F-15CD-B57992A2340E}"/>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51CD7122-81C8-4FE6-68E7-71D296519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134DAC60-65A6-49A5-9378-1E3889FDD954}"/>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89C31623-6576-5E02-BCC7-43803F149BB4}"/>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A3DA08BB-7E0D-9E57-D3C5-E74DB36129C5}"/>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01854CD0-F05C-F4AE-8673-959BCAED5CD9}"/>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7B5DE118-793A-D795-15CA-136351D8CFD9}"/>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4CA284EF-71B4-F82C-BC60-9071C0857411}"/>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3DE41871-C69C-66C1-F410-D02B5225C842}"/>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82FFFE8-6EE7-338E-4E75-B4BF865A0740}"/>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15</a:t>
            </a:r>
          </a:p>
        </p:txBody>
      </p:sp>
      <p:sp>
        <p:nvSpPr>
          <p:cNvPr id="12" name="TextBox 11">
            <a:extLst>
              <a:ext uri="{FF2B5EF4-FFF2-40B4-BE49-F238E27FC236}">
                <a16:creationId xmlns:a16="http://schemas.microsoft.com/office/drawing/2014/main" id="{F246371A-6F97-115A-8EF0-4FCCE3100657}"/>
              </a:ext>
            </a:extLst>
          </p:cNvPr>
          <p:cNvSpPr txBox="1"/>
          <p:nvPr/>
        </p:nvSpPr>
        <p:spPr>
          <a:xfrm>
            <a:off x="844939" y="4341946"/>
            <a:ext cx="2077813"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10. Building MLP</a:t>
            </a:r>
          </a:p>
        </p:txBody>
      </p:sp>
      <p:sp>
        <p:nvSpPr>
          <p:cNvPr id="14" name="TextBox 13">
            <a:extLst>
              <a:ext uri="{FF2B5EF4-FFF2-40B4-BE49-F238E27FC236}">
                <a16:creationId xmlns:a16="http://schemas.microsoft.com/office/drawing/2014/main" id="{9C4F591B-E1CC-30E6-70FD-D27BCB60ADE9}"/>
              </a:ext>
            </a:extLst>
          </p:cNvPr>
          <p:cNvSpPr txBox="1"/>
          <p:nvPr/>
        </p:nvSpPr>
        <p:spPr>
          <a:xfrm>
            <a:off x="7635883" y="3873827"/>
            <a:ext cx="209223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11. Building SVM</a:t>
            </a:r>
          </a:p>
        </p:txBody>
      </p:sp>
      <p:sp>
        <p:nvSpPr>
          <p:cNvPr id="15" name="TextBox 14">
            <a:extLst>
              <a:ext uri="{FF2B5EF4-FFF2-40B4-BE49-F238E27FC236}">
                <a16:creationId xmlns:a16="http://schemas.microsoft.com/office/drawing/2014/main" id="{3EA5808C-7081-FD88-240C-6CF09DB22606}"/>
              </a:ext>
            </a:extLst>
          </p:cNvPr>
          <p:cNvSpPr txBox="1"/>
          <p:nvPr/>
        </p:nvSpPr>
        <p:spPr>
          <a:xfrm>
            <a:off x="5766815" y="6030323"/>
            <a:ext cx="1930337"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12. Building RF</a:t>
            </a:r>
          </a:p>
        </p:txBody>
      </p:sp>
    </p:spTree>
    <p:extLst>
      <p:ext uri="{BB962C8B-B14F-4D97-AF65-F5344CB8AC3E}">
        <p14:creationId xmlns:p14="http://schemas.microsoft.com/office/powerpoint/2010/main" val="184288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7D0E8-522C-07DE-7BCF-00DB5544B428}"/>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B41AF9F8-FC71-ABE9-C89C-4634AE2FE1DA}"/>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14B5F2C5-D88C-D56F-11AA-ED6876FA0B25}"/>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F6E30764-9BA2-D74C-224C-C5712D48F849}"/>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B27FF7B8-8552-F8ED-B77F-88F56ABDB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ABA3DB32-8B51-CC23-5BB2-339916C2A619}"/>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964B837D-1516-76AE-BF8A-5A98F6ADAA5B}"/>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20EDB96D-1503-5095-9668-86DA861C6BF0}"/>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C0D25444-4BF0-E8EE-AD51-7936E6204E32}"/>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E1FFDD14-DE50-F3EE-51C1-23B9F2323AE5}"/>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FB50D46-EDF9-F84D-4367-DB5145517863}"/>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C2DBAB03-B19D-2AB1-BE41-A453A1FD3C67}"/>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1C797CB-9283-D95A-582B-B167889CC90A}"/>
              </a:ext>
            </a:extLst>
          </p:cNvPr>
          <p:cNvSpPr txBox="1"/>
          <p:nvPr/>
        </p:nvSpPr>
        <p:spPr>
          <a:xfrm>
            <a:off x="3298202" y="6345936"/>
            <a:ext cx="3145476" cy="369332"/>
          </a:xfrm>
          <a:prstGeom prst="rect">
            <a:avLst/>
          </a:prstGeom>
          <a:noFill/>
        </p:spPr>
        <p:txBody>
          <a:bodyPr wrap="none" rtlCol="0">
            <a:spAutoFit/>
          </a:bodyPr>
          <a:lstStyle/>
          <a:p>
            <a:r>
              <a:rPr lang="en-US" b="1" dirty="0">
                <a:solidFill>
                  <a:schemeClr val="bg1"/>
                </a:solidFill>
              </a:rPr>
              <a:t>Unsupervised Classification</a:t>
            </a:r>
          </a:p>
        </p:txBody>
      </p:sp>
      <p:pic>
        <p:nvPicPr>
          <p:cNvPr id="14" name="Picture 13" descr="A screen shot of a computer screen&#10;&#10;Description automatically generated">
            <a:extLst>
              <a:ext uri="{FF2B5EF4-FFF2-40B4-BE49-F238E27FC236}">
                <a16:creationId xmlns:a16="http://schemas.microsoft.com/office/drawing/2014/main" id="{6560F44A-3D2F-D883-ADFD-E569A8346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41" y="1289729"/>
            <a:ext cx="4761067" cy="4617295"/>
          </a:xfrm>
          <a:prstGeom prst="rect">
            <a:avLst/>
          </a:prstGeom>
        </p:spPr>
      </p:pic>
      <p:pic>
        <p:nvPicPr>
          <p:cNvPr id="13" name="Picture 12" descr="A graph with red dots&#10;&#10;Description automatically generated">
            <a:extLst>
              <a:ext uri="{FF2B5EF4-FFF2-40B4-BE49-F238E27FC236}">
                <a16:creationId xmlns:a16="http://schemas.microsoft.com/office/drawing/2014/main" id="{D78B6905-91CA-B73F-3A07-B47FB9A82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830" y="1414273"/>
            <a:ext cx="5385827" cy="4160528"/>
          </a:xfrm>
          <a:prstGeom prst="rect">
            <a:avLst/>
          </a:prstGeom>
        </p:spPr>
      </p:pic>
      <p:sp>
        <p:nvSpPr>
          <p:cNvPr id="15" name="TextBox 14">
            <a:extLst>
              <a:ext uri="{FF2B5EF4-FFF2-40B4-BE49-F238E27FC236}">
                <a16:creationId xmlns:a16="http://schemas.microsoft.com/office/drawing/2014/main" id="{EDB1378E-73A2-B2CF-E44D-78E139823C32}"/>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16</a:t>
            </a:r>
          </a:p>
        </p:txBody>
      </p:sp>
      <p:sp>
        <p:nvSpPr>
          <p:cNvPr id="16" name="TextBox 15">
            <a:extLst>
              <a:ext uri="{FF2B5EF4-FFF2-40B4-BE49-F238E27FC236}">
                <a16:creationId xmlns:a16="http://schemas.microsoft.com/office/drawing/2014/main" id="{BDFCD1DB-425A-ABF6-3448-23AF11BF29D7}"/>
              </a:ext>
            </a:extLst>
          </p:cNvPr>
          <p:cNvSpPr txBox="1"/>
          <p:nvPr/>
        </p:nvSpPr>
        <p:spPr>
          <a:xfrm>
            <a:off x="3137035" y="5936015"/>
            <a:ext cx="2058577"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13. Building PCA</a:t>
            </a:r>
          </a:p>
        </p:txBody>
      </p:sp>
      <p:sp>
        <p:nvSpPr>
          <p:cNvPr id="17" name="TextBox 16">
            <a:extLst>
              <a:ext uri="{FF2B5EF4-FFF2-40B4-BE49-F238E27FC236}">
                <a16:creationId xmlns:a16="http://schemas.microsoft.com/office/drawing/2014/main" id="{19E6F4C0-86B5-44B8-5EA0-0CAC0FB14D94}"/>
              </a:ext>
            </a:extLst>
          </p:cNvPr>
          <p:cNvSpPr txBox="1"/>
          <p:nvPr/>
        </p:nvSpPr>
        <p:spPr>
          <a:xfrm>
            <a:off x="8349115" y="5620331"/>
            <a:ext cx="209223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14. Building SVM</a:t>
            </a:r>
          </a:p>
        </p:txBody>
      </p:sp>
    </p:spTree>
    <p:extLst>
      <p:ext uri="{BB962C8B-B14F-4D97-AF65-F5344CB8AC3E}">
        <p14:creationId xmlns:p14="http://schemas.microsoft.com/office/powerpoint/2010/main" val="359857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2528-057B-6C13-E242-12D18F0834A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D5E769A4-3FA9-05A4-B748-275F3A4F476E}"/>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A2FC208F-E56E-7422-9B16-849472A3A5CE}"/>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8244376E-087C-B7FC-81EF-1676EB28916E}"/>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27A79796-E7CB-059E-8FF8-C7A68AFE1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50D5B782-04A8-AF1C-1018-340F65E76487}"/>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9B458044-FD49-31D6-C8D6-9AF2F2E89401}"/>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FCE36060-577A-746F-571D-1B389E034D5B}"/>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9B9172E6-D379-DA07-3D09-6EA9E0730772}"/>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2DC24D43-72ED-1864-8037-C6E3E7FE041B}"/>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6E8962CE-C722-F204-9558-E8FE448A8425}"/>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796E86D2-542F-5AAA-39EE-0B88FDCCFE64}"/>
              </a:ext>
            </a:extLst>
          </p:cNvPr>
          <p:cNvSpPr/>
          <p:nvPr/>
        </p:nvSpPr>
        <p:spPr>
          <a:xfrm>
            <a:off x="204547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D565BE-F0E6-158A-FCEA-4CC3432BA7BC}"/>
              </a:ext>
            </a:extLst>
          </p:cNvPr>
          <p:cNvSpPr txBox="1"/>
          <p:nvPr/>
        </p:nvSpPr>
        <p:spPr>
          <a:xfrm>
            <a:off x="3298202" y="6345936"/>
            <a:ext cx="3145476" cy="369332"/>
          </a:xfrm>
          <a:prstGeom prst="rect">
            <a:avLst/>
          </a:prstGeom>
          <a:noFill/>
        </p:spPr>
        <p:txBody>
          <a:bodyPr wrap="none" rtlCol="0">
            <a:spAutoFit/>
          </a:bodyPr>
          <a:lstStyle/>
          <a:p>
            <a:r>
              <a:rPr lang="en-US" b="1" dirty="0">
                <a:solidFill>
                  <a:schemeClr val="bg1"/>
                </a:solidFill>
              </a:rPr>
              <a:t>Unsupervised Classification</a:t>
            </a:r>
          </a:p>
        </p:txBody>
      </p:sp>
      <p:pic>
        <p:nvPicPr>
          <p:cNvPr id="15" name="Picture 14" descr="A screen shot of a computer screen&#10;&#10;Description automatically generated">
            <a:extLst>
              <a:ext uri="{FF2B5EF4-FFF2-40B4-BE49-F238E27FC236}">
                <a16:creationId xmlns:a16="http://schemas.microsoft.com/office/drawing/2014/main" id="{67610DB1-7363-EBFA-89C6-00851892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32" y="1253821"/>
            <a:ext cx="4593336" cy="4653203"/>
          </a:xfrm>
          <a:prstGeom prst="rect">
            <a:avLst/>
          </a:prstGeom>
        </p:spPr>
      </p:pic>
      <p:sp>
        <p:nvSpPr>
          <p:cNvPr id="17" name="TextBox 16">
            <a:extLst>
              <a:ext uri="{FF2B5EF4-FFF2-40B4-BE49-F238E27FC236}">
                <a16:creationId xmlns:a16="http://schemas.microsoft.com/office/drawing/2014/main" id="{E48B56CA-E380-6FE9-12C0-3951AD792958}"/>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17</a:t>
            </a:r>
          </a:p>
        </p:txBody>
      </p:sp>
      <p:sp>
        <p:nvSpPr>
          <p:cNvPr id="18" name="TextBox 17">
            <a:extLst>
              <a:ext uri="{FF2B5EF4-FFF2-40B4-BE49-F238E27FC236}">
                <a16:creationId xmlns:a16="http://schemas.microsoft.com/office/drawing/2014/main" id="{042B4098-6599-C445-57ED-6309D56F6877}"/>
              </a:ext>
            </a:extLst>
          </p:cNvPr>
          <p:cNvSpPr txBox="1"/>
          <p:nvPr/>
        </p:nvSpPr>
        <p:spPr>
          <a:xfrm>
            <a:off x="1591699" y="5907131"/>
            <a:ext cx="2642070"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15. K Means Clustering</a:t>
            </a:r>
          </a:p>
        </p:txBody>
      </p:sp>
      <p:graphicFrame>
        <p:nvGraphicFramePr>
          <p:cNvPr id="19" name="Table 18">
            <a:extLst>
              <a:ext uri="{FF2B5EF4-FFF2-40B4-BE49-F238E27FC236}">
                <a16:creationId xmlns:a16="http://schemas.microsoft.com/office/drawing/2014/main" id="{0F147E9B-0B8C-72BF-3E33-082C724E26DB}"/>
              </a:ext>
            </a:extLst>
          </p:cNvPr>
          <p:cNvGraphicFramePr>
            <a:graphicFrameLocks noGrp="1"/>
          </p:cNvGraphicFramePr>
          <p:nvPr>
            <p:extLst>
              <p:ext uri="{D42A27DB-BD31-4B8C-83A1-F6EECF244321}">
                <p14:modId xmlns:p14="http://schemas.microsoft.com/office/powerpoint/2010/main" val="1704046905"/>
              </p:ext>
            </p:extLst>
          </p:nvPr>
        </p:nvGraphicFramePr>
        <p:xfrm>
          <a:off x="5705856" y="1954911"/>
          <a:ext cx="3846830" cy="1279018"/>
        </p:xfrm>
        <a:graphic>
          <a:graphicData uri="http://schemas.openxmlformats.org/drawingml/2006/table">
            <a:tbl>
              <a:tblPr>
                <a:tableStyleId>{16D9F66E-5EB9-4882-86FB-DCBF35E3C3E4}</a:tableStyleId>
              </a:tblPr>
              <a:tblGrid>
                <a:gridCol w="1797427">
                  <a:extLst>
                    <a:ext uri="{9D8B030D-6E8A-4147-A177-3AD203B41FA5}">
                      <a16:colId xmlns:a16="http://schemas.microsoft.com/office/drawing/2014/main" val="656689693"/>
                    </a:ext>
                  </a:extLst>
                </a:gridCol>
                <a:gridCol w="2049403">
                  <a:extLst>
                    <a:ext uri="{9D8B030D-6E8A-4147-A177-3AD203B41FA5}">
                      <a16:colId xmlns:a16="http://schemas.microsoft.com/office/drawing/2014/main" val="215879922"/>
                    </a:ext>
                  </a:extLst>
                </a:gridCol>
              </a:tblGrid>
              <a:tr h="367243">
                <a:tc>
                  <a:txBody>
                    <a:bodyPr/>
                    <a:lstStyle/>
                    <a:p>
                      <a:pPr algn="ctr" fontAlgn="b"/>
                      <a:r>
                        <a:rPr lang="en-US" sz="1600" b="1" u="none" strike="noStrike">
                          <a:solidFill>
                            <a:schemeClr val="accent3">
                              <a:lumMod val="75000"/>
                            </a:schemeClr>
                          </a:solidFill>
                          <a:effectLst/>
                          <a:latin typeface="Tahoma" panose="020B0604030504040204" pitchFamily="34" charset="0"/>
                          <a:ea typeface="Tahoma" panose="020B0604030504040204" pitchFamily="34" charset="0"/>
                          <a:cs typeface="Tahoma" panose="020B0604030504040204" pitchFamily="34" charset="0"/>
                        </a:rPr>
                        <a:t>Component</a:t>
                      </a:r>
                      <a:endParaRPr lang="en-US" sz="1600" b="1" i="0" u="none" strike="noStrike">
                        <a:solidFill>
                          <a:schemeClr val="accent3">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600" b="1" u="none" strike="noStrike" dirty="0">
                          <a:solidFill>
                            <a:schemeClr val="accent3">
                              <a:lumMod val="75000"/>
                            </a:schemeClr>
                          </a:solidFill>
                          <a:effectLst/>
                          <a:latin typeface="Tahoma" panose="020B0604030504040204" pitchFamily="34" charset="0"/>
                          <a:ea typeface="Tahoma" panose="020B0604030504040204" pitchFamily="34" charset="0"/>
                          <a:cs typeface="Tahoma" panose="020B0604030504040204" pitchFamily="34" charset="0"/>
                        </a:rPr>
                        <a:t>Explained Variance</a:t>
                      </a:r>
                      <a:endParaRPr lang="en-US" sz="1600" b="1" i="0" u="none" strike="noStrike" dirty="0">
                        <a:solidFill>
                          <a:schemeClr val="accent3">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786494601"/>
                  </a:ext>
                </a:extLst>
              </a:tr>
              <a:tr h="303925">
                <a:tc>
                  <a:txBody>
                    <a:bodyPr/>
                    <a:lstStyle/>
                    <a:p>
                      <a:pPr algn="ctr" fontAlgn="b"/>
                      <a:r>
                        <a:rPr lang="en-US" sz="1100" u="none" strike="noStrike" dirty="0">
                          <a:effectLst/>
                        </a:rPr>
                        <a:t>Principal Component 1</a:t>
                      </a:r>
                      <a:endParaRPr lang="en-US"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dirty="0">
                          <a:effectLst/>
                        </a:rPr>
                        <a:t>62.17%</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95713521"/>
                  </a:ext>
                </a:extLst>
              </a:tr>
              <a:tr h="303925">
                <a:tc>
                  <a:txBody>
                    <a:bodyPr/>
                    <a:lstStyle/>
                    <a:p>
                      <a:pPr algn="ctr" fontAlgn="b"/>
                      <a:r>
                        <a:rPr lang="en-US" sz="1100" u="none" strike="noStrike">
                          <a:effectLst/>
                        </a:rPr>
                        <a:t>Principal Component 2</a:t>
                      </a:r>
                      <a:endParaRPr lang="en-US" sz="11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a:effectLst/>
                        </a:rPr>
                        <a:t>21.03%</a:t>
                      </a:r>
                      <a:endParaRPr lang="en-US" sz="11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9352788"/>
                  </a:ext>
                </a:extLst>
              </a:tr>
              <a:tr h="303925">
                <a:tc>
                  <a:txBody>
                    <a:bodyPr/>
                    <a:lstStyle/>
                    <a:p>
                      <a:pPr algn="ctr" fontAlgn="b"/>
                      <a:r>
                        <a:rPr lang="en-US" sz="1100" u="none" strike="noStrike" dirty="0">
                          <a:effectLst/>
                        </a:rPr>
                        <a:t>Principal Component 3</a:t>
                      </a:r>
                      <a:endParaRPr lang="en-US" sz="11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100" u="none" strike="noStrike" dirty="0">
                          <a:effectLst/>
                        </a:rPr>
                        <a:t>11.26%</a:t>
                      </a:r>
                      <a:endParaRPr lang="en-US" sz="11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510316404"/>
                  </a:ext>
                </a:extLst>
              </a:tr>
            </a:tbl>
          </a:graphicData>
        </a:graphic>
      </p:graphicFrame>
      <p:sp>
        <p:nvSpPr>
          <p:cNvPr id="20" name="TextBox 19">
            <a:extLst>
              <a:ext uri="{FF2B5EF4-FFF2-40B4-BE49-F238E27FC236}">
                <a16:creationId xmlns:a16="http://schemas.microsoft.com/office/drawing/2014/main" id="{90835814-0667-CE69-DC3F-940378611639}"/>
              </a:ext>
            </a:extLst>
          </p:cNvPr>
          <p:cNvSpPr txBox="1"/>
          <p:nvPr/>
        </p:nvSpPr>
        <p:spPr>
          <a:xfrm>
            <a:off x="5594684" y="3555874"/>
            <a:ext cx="4706032" cy="584775"/>
          </a:xfrm>
          <a:prstGeom prst="rect">
            <a:avLst/>
          </a:prstGeom>
          <a:noFill/>
        </p:spPr>
        <p:txBody>
          <a:bodyPr wrap="non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Contributing a total cumulative explained variance</a:t>
            </a:r>
          </a:p>
          <a:p>
            <a:r>
              <a:rPr lang="en-US" sz="1600" dirty="0">
                <a:latin typeface="Tahoma" panose="020B0604030504040204" pitchFamily="34" charset="0"/>
                <a:ea typeface="Tahoma" panose="020B0604030504040204" pitchFamily="34" charset="0"/>
                <a:cs typeface="Tahoma" panose="020B0604030504040204" pitchFamily="34" charset="0"/>
              </a:rPr>
              <a:t>Of 94.46638%</a:t>
            </a:r>
          </a:p>
        </p:txBody>
      </p:sp>
      <p:sp>
        <p:nvSpPr>
          <p:cNvPr id="21" name="TextBox 20">
            <a:extLst>
              <a:ext uri="{FF2B5EF4-FFF2-40B4-BE49-F238E27FC236}">
                <a16:creationId xmlns:a16="http://schemas.microsoft.com/office/drawing/2014/main" id="{73429941-3057-820A-8EC7-422F1FAFE721}"/>
              </a:ext>
            </a:extLst>
          </p:cNvPr>
          <p:cNvSpPr txBox="1"/>
          <p:nvPr/>
        </p:nvSpPr>
        <p:spPr>
          <a:xfrm>
            <a:off x="5705856" y="1565384"/>
            <a:ext cx="2715808"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4. Explained variance</a:t>
            </a:r>
          </a:p>
        </p:txBody>
      </p:sp>
    </p:spTree>
    <p:extLst>
      <p:ext uri="{BB962C8B-B14F-4D97-AF65-F5344CB8AC3E}">
        <p14:creationId xmlns:p14="http://schemas.microsoft.com/office/powerpoint/2010/main" val="211320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DD08F-A1FF-BC6D-F4ED-E32EBCB0E09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F36B3BBA-E30A-F349-3984-7B3555399FD4}"/>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039255DF-BE02-5E84-A41C-512279FE28E0}"/>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E927A843-8688-3BA4-C5FD-467C62A80DA1}"/>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2A94D101-AE4E-1258-3A7E-C8B36860A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8B4F12D1-C089-02EA-559F-AC964A4BEA01}"/>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6EAB62FC-3C3C-0B67-7323-1F1FADA4AFF4}"/>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F49FC0A2-7C04-D307-629A-94FFDDF0DFCC}"/>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0108DC9E-0E9D-C5F2-5228-C44CBBEE2EB3}"/>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AC5DA27F-B870-0259-E938-081C2F4DC4FE}"/>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5AAA5B9A-1616-90F0-2707-97927132947D}"/>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B2588D55-B0A8-1B3B-46F2-BF841D07B46D}"/>
              </a:ext>
            </a:extLst>
          </p:cNvPr>
          <p:cNvSpPr/>
          <p:nvPr/>
        </p:nvSpPr>
        <p:spPr>
          <a:xfrm>
            <a:off x="20729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0EC70F-1DB1-78A5-6F93-1AB7DFE37290}"/>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3" name="Picture 12" descr="A map of a city&#10;&#10;Description automatically generated">
            <a:extLst>
              <a:ext uri="{FF2B5EF4-FFF2-40B4-BE49-F238E27FC236}">
                <a16:creationId xmlns:a16="http://schemas.microsoft.com/office/drawing/2014/main" id="{03C42202-38FF-CE61-026D-537A97C70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1" y="1348268"/>
            <a:ext cx="6702551" cy="4589327"/>
          </a:xfrm>
          <a:prstGeom prst="rect">
            <a:avLst/>
          </a:prstGeom>
        </p:spPr>
      </p:pic>
      <p:sp>
        <p:nvSpPr>
          <p:cNvPr id="17" name="TextBox 16">
            <a:extLst>
              <a:ext uri="{FF2B5EF4-FFF2-40B4-BE49-F238E27FC236}">
                <a16:creationId xmlns:a16="http://schemas.microsoft.com/office/drawing/2014/main" id="{D0BA503E-C030-B58D-075B-593A9AB8E91F}"/>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18</a:t>
            </a:r>
          </a:p>
        </p:txBody>
      </p:sp>
      <p:sp>
        <p:nvSpPr>
          <p:cNvPr id="18" name="TextBox 17">
            <a:extLst>
              <a:ext uri="{FF2B5EF4-FFF2-40B4-BE49-F238E27FC236}">
                <a16:creationId xmlns:a16="http://schemas.microsoft.com/office/drawing/2014/main" id="{0A396749-3FC5-7D76-9301-F631029BF6A9}"/>
              </a:ext>
            </a:extLst>
          </p:cNvPr>
          <p:cNvSpPr txBox="1"/>
          <p:nvPr/>
        </p:nvSpPr>
        <p:spPr>
          <a:xfrm>
            <a:off x="1591699" y="5907131"/>
            <a:ext cx="2813591"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16. MLP classified Image</a:t>
            </a:r>
          </a:p>
        </p:txBody>
      </p:sp>
      <p:grpSp>
        <p:nvGrpSpPr>
          <p:cNvPr id="27" name="Group 26">
            <a:extLst>
              <a:ext uri="{FF2B5EF4-FFF2-40B4-BE49-F238E27FC236}">
                <a16:creationId xmlns:a16="http://schemas.microsoft.com/office/drawing/2014/main" id="{467DBF6F-0CAC-73BE-5F7B-0050191A5576}"/>
              </a:ext>
            </a:extLst>
          </p:cNvPr>
          <p:cNvGrpSpPr/>
          <p:nvPr/>
        </p:nvGrpSpPr>
        <p:grpSpPr>
          <a:xfrm>
            <a:off x="7351776" y="5462797"/>
            <a:ext cx="1947672" cy="855540"/>
            <a:chOff x="7690104" y="5547405"/>
            <a:chExt cx="1947672" cy="777764"/>
          </a:xfrm>
        </p:grpSpPr>
        <p:sp>
          <p:nvSpPr>
            <p:cNvPr id="20" name="Rectangle 19">
              <a:extLst>
                <a:ext uri="{FF2B5EF4-FFF2-40B4-BE49-F238E27FC236}">
                  <a16:creationId xmlns:a16="http://schemas.microsoft.com/office/drawing/2014/main" id="{0BDBC842-9E65-C075-2D83-1B23EC44EB6B}"/>
                </a:ext>
              </a:extLst>
            </p:cNvPr>
            <p:cNvSpPr/>
            <p:nvPr/>
          </p:nvSpPr>
          <p:spPr>
            <a:xfrm>
              <a:off x="7690104" y="5650992"/>
              <a:ext cx="244106" cy="158587"/>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23DE76F-21B3-D53C-35D8-C336EF780C8E}"/>
                </a:ext>
              </a:extLst>
            </p:cNvPr>
            <p:cNvGrpSpPr/>
            <p:nvPr/>
          </p:nvGrpSpPr>
          <p:grpSpPr>
            <a:xfrm>
              <a:off x="7699381" y="5547405"/>
              <a:ext cx="1938395" cy="777764"/>
              <a:chOff x="7699381" y="5547405"/>
              <a:chExt cx="1938395" cy="777764"/>
            </a:xfrm>
          </p:grpSpPr>
          <p:sp>
            <p:nvSpPr>
              <p:cNvPr id="21" name="Rectangle 20">
                <a:extLst>
                  <a:ext uri="{FF2B5EF4-FFF2-40B4-BE49-F238E27FC236}">
                    <a16:creationId xmlns:a16="http://schemas.microsoft.com/office/drawing/2014/main" id="{CE89E2C6-2E7A-16F6-61A9-B5D176464E18}"/>
                  </a:ext>
                </a:extLst>
              </p:cNvPr>
              <p:cNvSpPr/>
              <p:nvPr/>
            </p:nvSpPr>
            <p:spPr>
              <a:xfrm>
                <a:off x="7699381" y="5864316"/>
                <a:ext cx="244106" cy="15858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E3A3844-E107-7AB6-5F9C-A59A8E9A9305}"/>
                  </a:ext>
                </a:extLst>
              </p:cNvPr>
              <p:cNvSpPr/>
              <p:nvPr/>
            </p:nvSpPr>
            <p:spPr>
              <a:xfrm>
                <a:off x="7705477" y="6089868"/>
                <a:ext cx="244106" cy="158587"/>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A9960D1-7867-C177-8867-88B9BEEB86F4}"/>
                  </a:ext>
                </a:extLst>
              </p:cNvPr>
              <p:cNvSpPr txBox="1"/>
              <p:nvPr/>
            </p:nvSpPr>
            <p:spPr>
              <a:xfrm>
                <a:off x="8019288" y="5547405"/>
                <a:ext cx="1353312" cy="335757"/>
              </a:xfrm>
              <a:prstGeom prst="rect">
                <a:avLst/>
              </a:prstGeom>
              <a:noFill/>
            </p:spPr>
            <p:txBody>
              <a:bodyPr wrap="square" rtlCol="0">
                <a:spAutoFit/>
              </a:bodyPr>
              <a:lstStyle/>
              <a:p>
                <a:r>
                  <a:rPr lang="en-US" dirty="0"/>
                  <a:t>Bare land</a:t>
                </a:r>
              </a:p>
            </p:txBody>
          </p:sp>
          <p:sp>
            <p:nvSpPr>
              <p:cNvPr id="24" name="TextBox 23">
                <a:extLst>
                  <a:ext uri="{FF2B5EF4-FFF2-40B4-BE49-F238E27FC236}">
                    <a16:creationId xmlns:a16="http://schemas.microsoft.com/office/drawing/2014/main" id="{30C54624-5CE3-2C76-D218-0019BD8D05F3}"/>
                  </a:ext>
                </a:extLst>
              </p:cNvPr>
              <p:cNvSpPr txBox="1"/>
              <p:nvPr/>
            </p:nvSpPr>
            <p:spPr>
              <a:xfrm>
                <a:off x="8025384" y="5745525"/>
                <a:ext cx="1612392" cy="369332"/>
              </a:xfrm>
              <a:prstGeom prst="rect">
                <a:avLst/>
              </a:prstGeom>
              <a:noFill/>
            </p:spPr>
            <p:txBody>
              <a:bodyPr wrap="square" rtlCol="0">
                <a:spAutoFit/>
              </a:bodyPr>
              <a:lstStyle/>
              <a:p>
                <a:r>
                  <a:rPr lang="en-US" dirty="0"/>
                  <a:t>Waterbody</a:t>
                </a:r>
              </a:p>
            </p:txBody>
          </p:sp>
          <p:sp>
            <p:nvSpPr>
              <p:cNvPr id="25" name="TextBox 24">
                <a:extLst>
                  <a:ext uri="{FF2B5EF4-FFF2-40B4-BE49-F238E27FC236}">
                    <a16:creationId xmlns:a16="http://schemas.microsoft.com/office/drawing/2014/main" id="{E89EBBCD-2899-0A9A-62D7-AA3CC050E637}"/>
                  </a:ext>
                </a:extLst>
              </p:cNvPr>
              <p:cNvSpPr txBox="1"/>
              <p:nvPr/>
            </p:nvSpPr>
            <p:spPr>
              <a:xfrm>
                <a:off x="8061960" y="5955837"/>
                <a:ext cx="1115568" cy="369332"/>
              </a:xfrm>
              <a:prstGeom prst="rect">
                <a:avLst/>
              </a:prstGeom>
              <a:noFill/>
            </p:spPr>
            <p:txBody>
              <a:bodyPr wrap="square" rtlCol="0">
                <a:spAutoFit/>
              </a:bodyPr>
              <a:lstStyle/>
              <a:p>
                <a:r>
                  <a:rPr lang="en-US" dirty="0"/>
                  <a:t>Built-up</a:t>
                </a:r>
              </a:p>
            </p:txBody>
          </p:sp>
        </p:grpSp>
      </p:grpSp>
      <p:graphicFrame>
        <p:nvGraphicFramePr>
          <p:cNvPr id="28" name="Table 27">
            <a:extLst>
              <a:ext uri="{FF2B5EF4-FFF2-40B4-BE49-F238E27FC236}">
                <a16:creationId xmlns:a16="http://schemas.microsoft.com/office/drawing/2014/main" id="{1670B5CE-B21C-4117-11A6-6735CFC7714E}"/>
              </a:ext>
            </a:extLst>
          </p:cNvPr>
          <p:cNvGraphicFramePr>
            <a:graphicFrameLocks noGrp="1"/>
          </p:cNvGraphicFramePr>
          <p:nvPr>
            <p:extLst>
              <p:ext uri="{D42A27DB-BD31-4B8C-83A1-F6EECF244321}">
                <p14:modId xmlns:p14="http://schemas.microsoft.com/office/powerpoint/2010/main" val="3220182622"/>
              </p:ext>
            </p:extLst>
          </p:nvPr>
        </p:nvGraphicFramePr>
        <p:xfrm>
          <a:off x="7452360" y="2691012"/>
          <a:ext cx="4237361" cy="1679818"/>
        </p:xfrm>
        <a:graphic>
          <a:graphicData uri="http://schemas.openxmlformats.org/drawingml/2006/table">
            <a:tbl>
              <a:tblPr>
                <a:tableStyleId>{BDBED569-4797-4DF1-A0F4-6AAB3CD982D8}</a:tableStyleId>
              </a:tblPr>
              <a:tblGrid>
                <a:gridCol w="945208">
                  <a:extLst>
                    <a:ext uri="{9D8B030D-6E8A-4147-A177-3AD203B41FA5}">
                      <a16:colId xmlns:a16="http://schemas.microsoft.com/office/drawing/2014/main" val="1306055866"/>
                    </a:ext>
                  </a:extLst>
                </a:gridCol>
                <a:gridCol w="800533">
                  <a:extLst>
                    <a:ext uri="{9D8B030D-6E8A-4147-A177-3AD203B41FA5}">
                      <a16:colId xmlns:a16="http://schemas.microsoft.com/office/drawing/2014/main" val="2314638155"/>
                    </a:ext>
                  </a:extLst>
                </a:gridCol>
                <a:gridCol w="617279">
                  <a:extLst>
                    <a:ext uri="{9D8B030D-6E8A-4147-A177-3AD203B41FA5}">
                      <a16:colId xmlns:a16="http://schemas.microsoft.com/office/drawing/2014/main" val="3734085120"/>
                    </a:ext>
                  </a:extLst>
                </a:gridCol>
                <a:gridCol w="829468">
                  <a:extLst>
                    <a:ext uri="{9D8B030D-6E8A-4147-A177-3AD203B41FA5}">
                      <a16:colId xmlns:a16="http://schemas.microsoft.com/office/drawing/2014/main" val="4163801119"/>
                    </a:ext>
                  </a:extLst>
                </a:gridCol>
                <a:gridCol w="1044873">
                  <a:extLst>
                    <a:ext uri="{9D8B030D-6E8A-4147-A177-3AD203B41FA5}">
                      <a16:colId xmlns:a16="http://schemas.microsoft.com/office/drawing/2014/main" val="3985829904"/>
                    </a:ext>
                  </a:extLst>
                </a:gridCol>
              </a:tblGrid>
              <a:tr h="239974">
                <a:tc gridSpan="4">
                  <a:txBody>
                    <a:bodyPr/>
                    <a:lstStyle/>
                    <a:p>
                      <a:pPr algn="ctr" fontAlgn="b"/>
                      <a:r>
                        <a:rPr lang="en-US" sz="1100" b="1" u="none" strike="noStrike">
                          <a:effectLst/>
                        </a:rPr>
                        <a:t>Training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a:effectLst/>
                        </a:rPr>
                        <a:t>92.79%</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14016"/>
                  </a:ext>
                </a:extLst>
              </a:tr>
              <a:tr h="239974">
                <a:tc gridSpan="4">
                  <a:txBody>
                    <a:bodyPr/>
                    <a:lstStyle/>
                    <a:p>
                      <a:pPr algn="ctr" fontAlgn="b"/>
                      <a:r>
                        <a:rPr lang="en-US" sz="1100" b="1" u="none" strike="noStrike">
                          <a:effectLst/>
                        </a:rPr>
                        <a:t>Testing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a:effectLst/>
                        </a:rPr>
                        <a:t>89.96%</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290555588"/>
                  </a:ext>
                </a:extLst>
              </a:tr>
              <a:tr h="239974">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precision</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recall</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f1-score</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support</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46331710"/>
                  </a:ext>
                </a:extLst>
              </a:tr>
              <a:tr h="239974">
                <a:tc>
                  <a:txBody>
                    <a:bodyPr/>
                    <a:lstStyle/>
                    <a:p>
                      <a:pPr algn="ctr" fontAlgn="b"/>
                      <a:r>
                        <a:rPr lang="en-US" sz="1100" b="1" u="none" strike="noStrike">
                          <a:effectLst/>
                        </a:rPr>
                        <a:t>Bareland</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0.78</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0.83</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0.81</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60</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535150184"/>
                  </a:ext>
                </a:extLst>
              </a:tr>
              <a:tr h="239974">
                <a:tc>
                  <a:txBody>
                    <a:bodyPr/>
                    <a:lstStyle/>
                    <a:p>
                      <a:pPr algn="ctr" fontAlgn="b"/>
                      <a:r>
                        <a:rPr lang="en-US" sz="1100" b="1" u="none" strike="noStrike">
                          <a:effectLst/>
                        </a:rPr>
                        <a:t>Built-Up</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0.87</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0.85</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0.86</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98</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608944"/>
                  </a:ext>
                </a:extLst>
              </a:tr>
              <a:tr h="239974">
                <a:tc>
                  <a:txBody>
                    <a:bodyPr/>
                    <a:lstStyle/>
                    <a:p>
                      <a:pPr algn="ctr" fontAlgn="b"/>
                      <a:r>
                        <a:rPr lang="en-US" sz="1100" b="1" u="none" strike="noStrike">
                          <a:effectLst/>
                        </a:rPr>
                        <a:t>Waterbody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0.96</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0.95</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0.96</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111</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024097909"/>
                  </a:ext>
                </a:extLst>
              </a:tr>
              <a:tr h="239974">
                <a:tc>
                  <a:txBody>
                    <a:bodyPr/>
                    <a:lstStyle/>
                    <a:p>
                      <a:pPr algn="ctr" fontAlgn="b"/>
                      <a:r>
                        <a:rPr lang="en-US" sz="1100" b="1" u="none" strike="noStrike">
                          <a:effectLst/>
                        </a:rPr>
                        <a:t>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 </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0.89</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269</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321516690"/>
                  </a:ext>
                </a:extLst>
              </a:tr>
            </a:tbl>
          </a:graphicData>
        </a:graphic>
      </p:graphicFrame>
      <p:sp>
        <p:nvSpPr>
          <p:cNvPr id="29" name="TextBox 28">
            <a:extLst>
              <a:ext uri="{FF2B5EF4-FFF2-40B4-BE49-F238E27FC236}">
                <a16:creationId xmlns:a16="http://schemas.microsoft.com/office/drawing/2014/main" id="{7AAB4875-7878-DCE2-BC30-E28F92B44375}"/>
              </a:ext>
            </a:extLst>
          </p:cNvPr>
          <p:cNvSpPr txBox="1"/>
          <p:nvPr/>
        </p:nvSpPr>
        <p:spPr>
          <a:xfrm>
            <a:off x="7376160" y="2300959"/>
            <a:ext cx="282641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5. Accuracy evaluation</a:t>
            </a:r>
          </a:p>
        </p:txBody>
      </p:sp>
    </p:spTree>
    <p:extLst>
      <p:ext uri="{BB962C8B-B14F-4D97-AF65-F5344CB8AC3E}">
        <p14:creationId xmlns:p14="http://schemas.microsoft.com/office/powerpoint/2010/main" val="4147718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1167F-182A-02E1-7000-144A32E60B63}"/>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7BBCE88B-6262-FA58-6047-F4CD0312A42E}"/>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FECDF1B1-C398-C2DF-5CBD-A8DBA8414B30}"/>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8DBD97EB-7318-60DD-8123-A6A4F0B7EF99}"/>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EDC3F102-96D7-32E7-B620-3848E1321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852A4DEF-1A2B-1FA8-A2C4-AE2B8DCF8924}"/>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A19C6CBC-A5A9-95C1-C449-605CB194A4CD}"/>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9385955C-8202-9B78-23D3-13C1BDCB3DE3}"/>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E39E5D73-2D3C-3C4D-9193-A74265B29C41}"/>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22113C99-3C8B-3A2C-0DDD-A6171A21901F}"/>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7253779-D664-D6E3-2F84-B1D649354866}"/>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E566664A-8EB4-C933-8810-80E9B08BAE2F}"/>
              </a:ext>
            </a:extLst>
          </p:cNvPr>
          <p:cNvSpPr/>
          <p:nvPr/>
        </p:nvSpPr>
        <p:spPr>
          <a:xfrm>
            <a:off x="20729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418D1A5-206B-3B69-02B8-D2135EBB8B03}"/>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4" name="Picture 13" descr="A screenshot of a video game&#10;&#10;Description automatically generated">
            <a:extLst>
              <a:ext uri="{FF2B5EF4-FFF2-40B4-BE49-F238E27FC236}">
                <a16:creationId xmlns:a16="http://schemas.microsoft.com/office/drawing/2014/main" id="{8F0B64B3-9B93-99C7-5D5C-2B590C103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60" y="1347217"/>
            <a:ext cx="7096263" cy="4261113"/>
          </a:xfrm>
          <a:prstGeom prst="rect">
            <a:avLst/>
          </a:prstGeom>
        </p:spPr>
      </p:pic>
      <p:sp>
        <p:nvSpPr>
          <p:cNvPr id="15" name="TextBox 14">
            <a:extLst>
              <a:ext uri="{FF2B5EF4-FFF2-40B4-BE49-F238E27FC236}">
                <a16:creationId xmlns:a16="http://schemas.microsoft.com/office/drawing/2014/main" id="{94DFB4E2-0F9D-738C-30B1-A26A21DA423D}"/>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19</a:t>
            </a:r>
          </a:p>
        </p:txBody>
      </p:sp>
      <p:sp>
        <p:nvSpPr>
          <p:cNvPr id="18" name="TextBox 17">
            <a:extLst>
              <a:ext uri="{FF2B5EF4-FFF2-40B4-BE49-F238E27FC236}">
                <a16:creationId xmlns:a16="http://schemas.microsoft.com/office/drawing/2014/main" id="{43E11C51-8E0F-50BE-6183-9F1C698B17CA}"/>
              </a:ext>
            </a:extLst>
          </p:cNvPr>
          <p:cNvSpPr txBox="1"/>
          <p:nvPr/>
        </p:nvSpPr>
        <p:spPr>
          <a:xfrm>
            <a:off x="1756291" y="5687638"/>
            <a:ext cx="3331361"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17. MLP Density Variation Map</a:t>
            </a:r>
          </a:p>
        </p:txBody>
      </p:sp>
      <p:pic>
        <p:nvPicPr>
          <p:cNvPr id="19" name="Picture 18" descr="A screenshot of a graph&#10;&#10;Description automatically generated">
            <a:extLst>
              <a:ext uri="{FF2B5EF4-FFF2-40B4-BE49-F238E27FC236}">
                <a16:creationId xmlns:a16="http://schemas.microsoft.com/office/drawing/2014/main" id="{5E3A4B3B-AB0E-ED9A-AF47-69EF0FC43C3A}"/>
              </a:ext>
            </a:extLst>
          </p:cNvPr>
          <p:cNvPicPr>
            <a:picLocks noChangeAspect="1"/>
          </p:cNvPicPr>
          <p:nvPr/>
        </p:nvPicPr>
        <p:blipFill>
          <a:blip r:embed="rId4">
            <a:extLst>
              <a:ext uri="{28A0092B-C50C-407E-A947-70E740481C1C}">
                <a14:useLocalDpi xmlns:a14="http://schemas.microsoft.com/office/drawing/2010/main" val="0"/>
              </a:ext>
            </a:extLst>
          </a:blip>
          <a:srcRect t="6374"/>
          <a:stretch/>
        </p:blipFill>
        <p:spPr>
          <a:xfrm>
            <a:off x="7836406" y="1881749"/>
            <a:ext cx="4113960" cy="3251461"/>
          </a:xfrm>
          <a:prstGeom prst="rect">
            <a:avLst/>
          </a:prstGeom>
        </p:spPr>
      </p:pic>
      <p:sp>
        <p:nvSpPr>
          <p:cNvPr id="20" name="TextBox 19">
            <a:extLst>
              <a:ext uri="{FF2B5EF4-FFF2-40B4-BE49-F238E27FC236}">
                <a16:creationId xmlns:a16="http://schemas.microsoft.com/office/drawing/2014/main" id="{93A8AD28-B019-118E-501D-823A88296749}"/>
              </a:ext>
            </a:extLst>
          </p:cNvPr>
          <p:cNvSpPr txBox="1"/>
          <p:nvPr/>
        </p:nvSpPr>
        <p:spPr>
          <a:xfrm>
            <a:off x="8321683" y="5239925"/>
            <a:ext cx="2877711"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18. MLP Confusion Matrix</a:t>
            </a:r>
          </a:p>
        </p:txBody>
      </p:sp>
    </p:spTree>
    <p:extLst>
      <p:ext uri="{BB962C8B-B14F-4D97-AF65-F5344CB8AC3E}">
        <p14:creationId xmlns:p14="http://schemas.microsoft.com/office/powerpoint/2010/main" val="2976883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B3C7E41-B89F-265E-3805-40B45C9408A0}"/>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PRESENTATION OUTLINE</a:t>
            </a:r>
          </a:p>
        </p:txBody>
      </p:sp>
      <p:sp>
        <p:nvSpPr>
          <p:cNvPr id="42" name="Subtitle 41">
            <a:extLst>
              <a:ext uri="{FF2B5EF4-FFF2-40B4-BE49-F238E27FC236}">
                <a16:creationId xmlns:a16="http://schemas.microsoft.com/office/drawing/2014/main" id="{B6AA4E4F-D27C-38BD-FB96-59325714FECA}"/>
              </a:ext>
            </a:extLst>
          </p:cNvPr>
          <p:cNvSpPr>
            <a:spLocks noGrp="1"/>
          </p:cNvSpPr>
          <p:nvPr>
            <p:ph type="subTitle" idx="1"/>
          </p:nvPr>
        </p:nvSpPr>
        <p:spPr>
          <a:xfrm>
            <a:off x="1524000" y="1755228"/>
            <a:ext cx="9144000" cy="3502572"/>
          </a:xfrm>
        </p:spPr>
        <p:txBody>
          <a:bodyPr>
            <a:normAutofit fontScale="92500" lnSpcReduction="20000"/>
          </a:bodyPr>
          <a:lstStyle/>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Introduction</a:t>
            </a:r>
          </a:p>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Background Studies</a:t>
            </a:r>
          </a:p>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Data and Data Analysis</a:t>
            </a:r>
          </a:p>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Methods Used</a:t>
            </a:r>
          </a:p>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Results and Discussion</a:t>
            </a:r>
          </a:p>
          <a:p>
            <a:pPr marL="342900" indent="-342900" algn="l">
              <a:lnSpc>
                <a:spcPct val="150000"/>
              </a:lnSpc>
              <a:buFont typeface="Wingdings" panose="05000000000000000000" pitchFamily="2" charset="2"/>
              <a:buChar char="Ø"/>
            </a:pPr>
            <a:r>
              <a:rPr lang="en-US" dirty="0">
                <a:latin typeface="Tahoma" panose="020B0604030504040204" pitchFamily="34" charset="0"/>
                <a:ea typeface="Tahoma" panose="020B0604030504040204" pitchFamily="34" charset="0"/>
                <a:cs typeface="Tahoma" panose="020B0604030504040204" pitchFamily="34" charset="0"/>
              </a:rPr>
              <a:t>Conclusions and Recommendations</a:t>
            </a:r>
          </a:p>
          <a:p>
            <a:pPr marL="342900" indent="-342900" algn="l">
              <a:buFont typeface="Wingdings" panose="05000000000000000000" pitchFamily="2" charset="2"/>
              <a:buChar char="Ø"/>
            </a:pPr>
            <a:endParaRPr lang="en-US" dirty="0"/>
          </a:p>
          <a:p>
            <a:pPr marL="342900" indent="-342900" algn="l">
              <a:buFont typeface="Wingdings" panose="05000000000000000000" pitchFamily="2" charset="2"/>
              <a:buChar char="Ø"/>
            </a:pPr>
            <a:endParaRPr lang="en-US" dirty="0"/>
          </a:p>
        </p:txBody>
      </p:sp>
      <p:sp>
        <p:nvSpPr>
          <p:cNvPr id="3" name="Rectangle: Top Corners Rounded 2">
            <a:extLst>
              <a:ext uri="{FF2B5EF4-FFF2-40B4-BE49-F238E27FC236}">
                <a16:creationId xmlns:a16="http://schemas.microsoft.com/office/drawing/2014/main" id="{481BDA3B-D72C-C21B-4793-3E91B1AF800A}"/>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8CA04D4F-6DCD-B686-55AC-A4B9E9426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F1BB51A7-E3BA-3A64-CB83-08EC288EEAB8}"/>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5D2EC22B-CC89-03AA-52AC-47F9824EFD4D}"/>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5B4DDDCA-F802-951C-A824-5A195CF9494F}"/>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2</a:t>
              </a:r>
            </a:p>
          </p:txBody>
        </p:sp>
      </p:grpSp>
      <p:sp>
        <p:nvSpPr>
          <p:cNvPr id="8" name="Oval 7">
            <a:extLst>
              <a:ext uri="{FF2B5EF4-FFF2-40B4-BE49-F238E27FC236}">
                <a16:creationId xmlns:a16="http://schemas.microsoft.com/office/drawing/2014/main" id="{DF2706A2-6E50-C642-A54A-BBD0A85702E0}"/>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D169D48B-2B3A-D6CB-B292-87324F6A74D3}"/>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40F7AC0E-2814-8F24-914A-22E563B515B3}"/>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29370939-E53C-A1C4-2A63-24A3D39FFA4E}"/>
              </a:ext>
            </a:extLst>
          </p:cNvPr>
          <p:cNvSpPr/>
          <p:nvPr/>
        </p:nvSpPr>
        <p:spPr>
          <a:xfrm>
            <a:off x="2432304" y="858965"/>
            <a:ext cx="4727448" cy="9201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3018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42E46-1660-9329-38EF-F73A2AE62A22}"/>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F2566E9-5BB6-4EAF-85B7-E55ABF1E7192}"/>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E9DF1C6C-17C1-DF3F-5339-744E6A363F0F}"/>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CA696412-BE7C-0370-A014-3586EBB457A0}"/>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7C72AB9D-019C-3D47-3AEB-3022C680D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BAF52BC9-3409-160B-DC94-0BF4BB910455}"/>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B5A5B094-2C2C-7427-B3F6-A22EA1ED9848}"/>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E2B6DFE7-08DC-6B4C-0650-58C675FD408E}"/>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F2DDC184-573A-29AD-BE5B-D69D84BA30AE}"/>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CAE681D8-F00B-8E86-A76E-066E5ED9F5B2}"/>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B21F0281-09CB-2EDD-9B9D-D492F72CC7AA}"/>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F34718CB-AA48-E4C4-60E3-FF98440F85B6}"/>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B1BF8F-D820-07FA-8B6D-1235FFF72E43}"/>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3" name="Picture 12" descr="A map of a river&#10;&#10;Description automatically generated">
            <a:extLst>
              <a:ext uri="{FF2B5EF4-FFF2-40B4-BE49-F238E27FC236}">
                <a16:creationId xmlns:a16="http://schemas.microsoft.com/office/drawing/2014/main" id="{BFB40F82-C0C3-B911-CA6F-9FB6D9D06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3" y="1426464"/>
            <a:ext cx="6557056" cy="4489704"/>
          </a:xfrm>
          <a:prstGeom prst="rect">
            <a:avLst/>
          </a:prstGeom>
        </p:spPr>
      </p:pic>
      <p:sp>
        <p:nvSpPr>
          <p:cNvPr id="17" name="TextBox 16">
            <a:extLst>
              <a:ext uri="{FF2B5EF4-FFF2-40B4-BE49-F238E27FC236}">
                <a16:creationId xmlns:a16="http://schemas.microsoft.com/office/drawing/2014/main" id="{EEA928C8-CED8-D109-D49F-A32C3F0E2246}"/>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20</a:t>
            </a:r>
          </a:p>
        </p:txBody>
      </p:sp>
      <p:sp>
        <p:nvSpPr>
          <p:cNvPr id="18" name="TextBox 17">
            <a:extLst>
              <a:ext uri="{FF2B5EF4-FFF2-40B4-BE49-F238E27FC236}">
                <a16:creationId xmlns:a16="http://schemas.microsoft.com/office/drawing/2014/main" id="{9568DF6E-1215-CAF5-FAA6-637D840A275C}"/>
              </a:ext>
            </a:extLst>
          </p:cNvPr>
          <p:cNvSpPr txBox="1"/>
          <p:nvPr/>
        </p:nvSpPr>
        <p:spPr>
          <a:xfrm>
            <a:off x="2119485" y="5940587"/>
            <a:ext cx="2892138"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19. SVM Confusion Matrix</a:t>
            </a:r>
          </a:p>
        </p:txBody>
      </p:sp>
      <p:graphicFrame>
        <p:nvGraphicFramePr>
          <p:cNvPr id="19" name="Table 18">
            <a:extLst>
              <a:ext uri="{FF2B5EF4-FFF2-40B4-BE49-F238E27FC236}">
                <a16:creationId xmlns:a16="http://schemas.microsoft.com/office/drawing/2014/main" id="{68D46165-AA67-023B-65BC-2F0C68F631E0}"/>
              </a:ext>
            </a:extLst>
          </p:cNvPr>
          <p:cNvGraphicFramePr>
            <a:graphicFrameLocks noGrp="1"/>
          </p:cNvGraphicFramePr>
          <p:nvPr>
            <p:extLst>
              <p:ext uri="{D42A27DB-BD31-4B8C-83A1-F6EECF244321}">
                <p14:modId xmlns:p14="http://schemas.microsoft.com/office/powerpoint/2010/main" val="2532204249"/>
              </p:ext>
            </p:extLst>
          </p:nvPr>
        </p:nvGraphicFramePr>
        <p:xfrm>
          <a:off x="7310710" y="2921894"/>
          <a:ext cx="4237361" cy="1679818"/>
        </p:xfrm>
        <a:graphic>
          <a:graphicData uri="http://schemas.openxmlformats.org/drawingml/2006/table">
            <a:tbl>
              <a:tblPr>
                <a:tableStyleId>{BDBED569-4797-4DF1-A0F4-6AAB3CD982D8}</a:tableStyleId>
              </a:tblPr>
              <a:tblGrid>
                <a:gridCol w="945208">
                  <a:extLst>
                    <a:ext uri="{9D8B030D-6E8A-4147-A177-3AD203B41FA5}">
                      <a16:colId xmlns:a16="http://schemas.microsoft.com/office/drawing/2014/main" val="1306055866"/>
                    </a:ext>
                  </a:extLst>
                </a:gridCol>
                <a:gridCol w="800533">
                  <a:extLst>
                    <a:ext uri="{9D8B030D-6E8A-4147-A177-3AD203B41FA5}">
                      <a16:colId xmlns:a16="http://schemas.microsoft.com/office/drawing/2014/main" val="2314638155"/>
                    </a:ext>
                  </a:extLst>
                </a:gridCol>
                <a:gridCol w="617279">
                  <a:extLst>
                    <a:ext uri="{9D8B030D-6E8A-4147-A177-3AD203B41FA5}">
                      <a16:colId xmlns:a16="http://schemas.microsoft.com/office/drawing/2014/main" val="3734085120"/>
                    </a:ext>
                  </a:extLst>
                </a:gridCol>
                <a:gridCol w="829468">
                  <a:extLst>
                    <a:ext uri="{9D8B030D-6E8A-4147-A177-3AD203B41FA5}">
                      <a16:colId xmlns:a16="http://schemas.microsoft.com/office/drawing/2014/main" val="4163801119"/>
                    </a:ext>
                  </a:extLst>
                </a:gridCol>
                <a:gridCol w="1044873">
                  <a:extLst>
                    <a:ext uri="{9D8B030D-6E8A-4147-A177-3AD203B41FA5}">
                      <a16:colId xmlns:a16="http://schemas.microsoft.com/office/drawing/2014/main" val="3985829904"/>
                    </a:ext>
                  </a:extLst>
                </a:gridCol>
              </a:tblGrid>
              <a:tr h="239974">
                <a:tc gridSpan="4">
                  <a:txBody>
                    <a:bodyPr/>
                    <a:lstStyle/>
                    <a:p>
                      <a:pPr algn="ctr" fontAlgn="b"/>
                      <a:r>
                        <a:rPr lang="en-US" sz="1100" b="1" u="none" strike="noStrike">
                          <a:effectLst/>
                        </a:rPr>
                        <a:t>Training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dirty="0">
                          <a:effectLst/>
                        </a:rPr>
                        <a:t>86.8364%</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14016"/>
                  </a:ext>
                </a:extLst>
              </a:tr>
              <a:tr h="239974">
                <a:tc gridSpan="4">
                  <a:txBody>
                    <a:bodyPr/>
                    <a:lstStyle/>
                    <a:p>
                      <a:pPr algn="ctr" fontAlgn="b"/>
                      <a:r>
                        <a:rPr lang="en-US" sz="1100" b="1" u="none" strike="noStrike">
                          <a:effectLst/>
                        </a:rPr>
                        <a:t>Testing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dirty="0">
                          <a:effectLst/>
                        </a:rPr>
                        <a:t>85.5019%</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290555588"/>
                  </a:ext>
                </a:extLst>
              </a:tr>
              <a:tr h="239974">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precision</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recall</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f1-score</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support</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46331710"/>
                  </a:ext>
                </a:extLst>
              </a:tr>
              <a:tr h="239974">
                <a:tc>
                  <a:txBody>
                    <a:bodyPr/>
                    <a:lstStyle/>
                    <a:p>
                      <a:pPr algn="ctr" fontAlgn="b"/>
                      <a:r>
                        <a:rPr lang="en-US" sz="1100" b="1" u="none" strike="noStrike">
                          <a:effectLst/>
                        </a:rPr>
                        <a:t>Bareland</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0.86</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0.60</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0.71</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60</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535150184"/>
                  </a:ext>
                </a:extLst>
              </a:tr>
              <a:tr h="239974">
                <a:tc>
                  <a:txBody>
                    <a:bodyPr/>
                    <a:lstStyle/>
                    <a:p>
                      <a:pPr algn="ctr" fontAlgn="b"/>
                      <a:r>
                        <a:rPr lang="en-US" sz="1100" b="1" u="none" strike="noStrike">
                          <a:effectLst/>
                        </a:rPr>
                        <a:t>Built-Up</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0.76</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0.92</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0.83</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98</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608944"/>
                  </a:ext>
                </a:extLst>
              </a:tr>
              <a:tr h="239974">
                <a:tc>
                  <a:txBody>
                    <a:bodyPr/>
                    <a:lstStyle/>
                    <a:p>
                      <a:pPr algn="ctr" fontAlgn="b"/>
                      <a:r>
                        <a:rPr lang="en-US" sz="1100" b="1" u="none" strike="noStrike">
                          <a:effectLst/>
                        </a:rPr>
                        <a:t>Waterbody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0.96</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0.94</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0.95</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111</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024097909"/>
                  </a:ext>
                </a:extLst>
              </a:tr>
              <a:tr h="239974">
                <a:tc>
                  <a:txBody>
                    <a:bodyPr/>
                    <a:lstStyle/>
                    <a:p>
                      <a:pPr algn="ctr" fontAlgn="b"/>
                      <a:r>
                        <a:rPr lang="en-US" sz="1100" b="1" u="none" strike="noStrike" dirty="0">
                          <a:effectLst/>
                        </a:rPr>
                        <a:t>accuracy</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 </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0.86</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269</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321516690"/>
                  </a:ext>
                </a:extLst>
              </a:tr>
            </a:tbl>
          </a:graphicData>
        </a:graphic>
      </p:graphicFrame>
      <p:sp>
        <p:nvSpPr>
          <p:cNvPr id="20" name="TextBox 19">
            <a:extLst>
              <a:ext uri="{FF2B5EF4-FFF2-40B4-BE49-F238E27FC236}">
                <a16:creationId xmlns:a16="http://schemas.microsoft.com/office/drawing/2014/main" id="{56664813-F206-781F-3061-1ADDB24DC3DF}"/>
              </a:ext>
            </a:extLst>
          </p:cNvPr>
          <p:cNvSpPr txBox="1"/>
          <p:nvPr/>
        </p:nvSpPr>
        <p:spPr>
          <a:xfrm>
            <a:off x="7357872" y="2538703"/>
            <a:ext cx="282641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6. Accuracy evaluation</a:t>
            </a:r>
          </a:p>
        </p:txBody>
      </p:sp>
      <p:grpSp>
        <p:nvGrpSpPr>
          <p:cNvPr id="12" name="Group 11">
            <a:extLst>
              <a:ext uri="{FF2B5EF4-FFF2-40B4-BE49-F238E27FC236}">
                <a16:creationId xmlns:a16="http://schemas.microsoft.com/office/drawing/2014/main" id="{83855F78-9352-A92E-85DE-70D6BA337643}"/>
              </a:ext>
            </a:extLst>
          </p:cNvPr>
          <p:cNvGrpSpPr/>
          <p:nvPr/>
        </p:nvGrpSpPr>
        <p:grpSpPr>
          <a:xfrm>
            <a:off x="7351776" y="5462797"/>
            <a:ext cx="1947672" cy="855540"/>
            <a:chOff x="7690104" y="5547405"/>
            <a:chExt cx="1947672" cy="777764"/>
          </a:xfrm>
        </p:grpSpPr>
        <p:sp>
          <p:nvSpPr>
            <p:cNvPr id="14" name="Rectangle 13">
              <a:extLst>
                <a:ext uri="{FF2B5EF4-FFF2-40B4-BE49-F238E27FC236}">
                  <a16:creationId xmlns:a16="http://schemas.microsoft.com/office/drawing/2014/main" id="{1C04270E-BAB6-1FCB-2E8A-488C08DB35DD}"/>
                </a:ext>
              </a:extLst>
            </p:cNvPr>
            <p:cNvSpPr/>
            <p:nvPr/>
          </p:nvSpPr>
          <p:spPr>
            <a:xfrm>
              <a:off x="7690104" y="5650992"/>
              <a:ext cx="244106" cy="158587"/>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880EC-7CF4-5ED1-CA20-1FFDCFF6DB4C}"/>
                </a:ext>
              </a:extLst>
            </p:cNvPr>
            <p:cNvGrpSpPr/>
            <p:nvPr/>
          </p:nvGrpSpPr>
          <p:grpSpPr>
            <a:xfrm>
              <a:off x="7699381" y="5547405"/>
              <a:ext cx="1938395" cy="777764"/>
              <a:chOff x="7699381" y="5547405"/>
              <a:chExt cx="1938395" cy="777764"/>
            </a:xfrm>
          </p:grpSpPr>
          <p:sp>
            <p:nvSpPr>
              <p:cNvPr id="16" name="Rectangle 15">
                <a:extLst>
                  <a:ext uri="{FF2B5EF4-FFF2-40B4-BE49-F238E27FC236}">
                    <a16:creationId xmlns:a16="http://schemas.microsoft.com/office/drawing/2014/main" id="{EB65A7EA-B0DF-4886-8964-0D435ED832BA}"/>
                  </a:ext>
                </a:extLst>
              </p:cNvPr>
              <p:cNvSpPr/>
              <p:nvPr/>
            </p:nvSpPr>
            <p:spPr>
              <a:xfrm>
                <a:off x="7699381" y="5864316"/>
                <a:ext cx="244106" cy="15858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BA6164E-813E-B21D-3947-3582E3AB463E}"/>
                  </a:ext>
                </a:extLst>
              </p:cNvPr>
              <p:cNvSpPr/>
              <p:nvPr/>
            </p:nvSpPr>
            <p:spPr>
              <a:xfrm>
                <a:off x="7705477" y="6089868"/>
                <a:ext cx="244106" cy="158587"/>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8C37277-6FC4-A6B9-CA31-9364FE0C33D0}"/>
                  </a:ext>
                </a:extLst>
              </p:cNvPr>
              <p:cNvSpPr txBox="1"/>
              <p:nvPr/>
            </p:nvSpPr>
            <p:spPr>
              <a:xfrm>
                <a:off x="8019288" y="5547405"/>
                <a:ext cx="1353312" cy="335757"/>
              </a:xfrm>
              <a:prstGeom prst="rect">
                <a:avLst/>
              </a:prstGeom>
              <a:noFill/>
            </p:spPr>
            <p:txBody>
              <a:bodyPr wrap="square" rtlCol="0">
                <a:spAutoFit/>
              </a:bodyPr>
              <a:lstStyle/>
              <a:p>
                <a:r>
                  <a:rPr lang="en-US" dirty="0"/>
                  <a:t>Bare land</a:t>
                </a:r>
              </a:p>
            </p:txBody>
          </p:sp>
          <p:sp>
            <p:nvSpPr>
              <p:cNvPr id="23" name="TextBox 22">
                <a:extLst>
                  <a:ext uri="{FF2B5EF4-FFF2-40B4-BE49-F238E27FC236}">
                    <a16:creationId xmlns:a16="http://schemas.microsoft.com/office/drawing/2014/main" id="{B2FF0A69-E66E-EB58-D73F-C1625043699B}"/>
                  </a:ext>
                </a:extLst>
              </p:cNvPr>
              <p:cNvSpPr txBox="1"/>
              <p:nvPr/>
            </p:nvSpPr>
            <p:spPr>
              <a:xfrm>
                <a:off x="8025384" y="5745525"/>
                <a:ext cx="1612392" cy="369332"/>
              </a:xfrm>
              <a:prstGeom prst="rect">
                <a:avLst/>
              </a:prstGeom>
              <a:noFill/>
            </p:spPr>
            <p:txBody>
              <a:bodyPr wrap="square" rtlCol="0">
                <a:spAutoFit/>
              </a:bodyPr>
              <a:lstStyle/>
              <a:p>
                <a:r>
                  <a:rPr lang="en-US" dirty="0"/>
                  <a:t>Waterbody</a:t>
                </a:r>
              </a:p>
            </p:txBody>
          </p:sp>
          <p:sp>
            <p:nvSpPr>
              <p:cNvPr id="24" name="TextBox 23">
                <a:extLst>
                  <a:ext uri="{FF2B5EF4-FFF2-40B4-BE49-F238E27FC236}">
                    <a16:creationId xmlns:a16="http://schemas.microsoft.com/office/drawing/2014/main" id="{21372EF5-44C0-3D8F-30C5-A93CAD69539E}"/>
                  </a:ext>
                </a:extLst>
              </p:cNvPr>
              <p:cNvSpPr txBox="1"/>
              <p:nvPr/>
            </p:nvSpPr>
            <p:spPr>
              <a:xfrm>
                <a:off x="8061960" y="5955837"/>
                <a:ext cx="1115568" cy="369332"/>
              </a:xfrm>
              <a:prstGeom prst="rect">
                <a:avLst/>
              </a:prstGeom>
              <a:noFill/>
            </p:spPr>
            <p:txBody>
              <a:bodyPr wrap="square" rtlCol="0">
                <a:spAutoFit/>
              </a:bodyPr>
              <a:lstStyle/>
              <a:p>
                <a:r>
                  <a:rPr lang="en-US" dirty="0"/>
                  <a:t>Built-up</a:t>
                </a:r>
              </a:p>
            </p:txBody>
          </p:sp>
        </p:grpSp>
      </p:grpSp>
    </p:spTree>
    <p:extLst>
      <p:ext uri="{BB962C8B-B14F-4D97-AF65-F5344CB8AC3E}">
        <p14:creationId xmlns:p14="http://schemas.microsoft.com/office/powerpoint/2010/main" val="31644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4DD1E-7DA7-9CE2-9E1D-259DB321A611}"/>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517693E-363C-DCCA-585A-C8C48CE8EFC6}"/>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43A3261A-FDA4-F5AB-23CA-4B602AAFCC2E}"/>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70C00E33-F3A1-8639-F57F-1832912344A6}"/>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8F930661-07E0-16E4-F657-4A57E9D82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B5536B79-5F94-FBFD-B783-AFC7D87F3C33}"/>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B7EDCF3B-E27F-A48A-D4DA-B3FA679E8537}"/>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8FDBA93B-C970-9AF2-6B63-B4C0AFB6190B}"/>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FCC48E54-6B62-F190-69BC-7DC6768C009E}"/>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008595D2-01B8-0005-A273-215E02EB00DC}"/>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182D988-169E-3A19-6FA4-15289469A21E}"/>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3C175397-40D9-9AE6-527C-F78ABAF6292F}"/>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B9F99F-8FA8-8823-59EB-AB8A1CAE1F8E}"/>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4" name="Picture 13" descr="A screenshot of a video game&#10;&#10;Description automatically generated">
            <a:extLst>
              <a:ext uri="{FF2B5EF4-FFF2-40B4-BE49-F238E27FC236}">
                <a16:creationId xmlns:a16="http://schemas.microsoft.com/office/drawing/2014/main" id="{127C23E4-7AEC-7D83-D17C-B88738C62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17" y="1461135"/>
            <a:ext cx="6459844" cy="3878961"/>
          </a:xfrm>
          <a:prstGeom prst="rect">
            <a:avLst/>
          </a:prstGeom>
        </p:spPr>
      </p:pic>
      <p:sp>
        <p:nvSpPr>
          <p:cNvPr id="15" name="TextBox 14">
            <a:extLst>
              <a:ext uri="{FF2B5EF4-FFF2-40B4-BE49-F238E27FC236}">
                <a16:creationId xmlns:a16="http://schemas.microsoft.com/office/drawing/2014/main" id="{AE5EB47D-52CB-51EC-B0C9-0018FE26761D}"/>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21</a:t>
            </a:r>
          </a:p>
        </p:txBody>
      </p:sp>
      <p:pic>
        <p:nvPicPr>
          <p:cNvPr id="17" name="Picture 16" descr="A screenshot of a graph&#10;&#10;Description automatically generated">
            <a:extLst>
              <a:ext uri="{FF2B5EF4-FFF2-40B4-BE49-F238E27FC236}">
                <a16:creationId xmlns:a16="http://schemas.microsoft.com/office/drawing/2014/main" id="{76B7B1F7-FF94-1496-5A7A-C1C6DE83C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303" y="1472184"/>
            <a:ext cx="3930401" cy="3317871"/>
          </a:xfrm>
          <a:prstGeom prst="rect">
            <a:avLst/>
          </a:prstGeom>
        </p:spPr>
      </p:pic>
      <p:sp>
        <p:nvSpPr>
          <p:cNvPr id="18" name="TextBox 17">
            <a:extLst>
              <a:ext uri="{FF2B5EF4-FFF2-40B4-BE49-F238E27FC236}">
                <a16:creationId xmlns:a16="http://schemas.microsoft.com/office/drawing/2014/main" id="{7DD038CF-E1C5-21B9-FC48-3C87A246B61D}"/>
              </a:ext>
            </a:extLst>
          </p:cNvPr>
          <p:cNvSpPr txBox="1"/>
          <p:nvPr/>
        </p:nvSpPr>
        <p:spPr>
          <a:xfrm>
            <a:off x="1524000" y="5539810"/>
            <a:ext cx="287129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19. SVM density variation</a:t>
            </a:r>
          </a:p>
        </p:txBody>
      </p:sp>
      <p:sp>
        <p:nvSpPr>
          <p:cNvPr id="19" name="TextBox 18">
            <a:extLst>
              <a:ext uri="{FF2B5EF4-FFF2-40B4-BE49-F238E27FC236}">
                <a16:creationId xmlns:a16="http://schemas.microsoft.com/office/drawing/2014/main" id="{82C15FC9-B34D-88B4-8CEC-BF7CC35C8848}"/>
              </a:ext>
            </a:extLst>
          </p:cNvPr>
          <p:cNvSpPr txBox="1"/>
          <p:nvPr/>
        </p:nvSpPr>
        <p:spPr>
          <a:xfrm>
            <a:off x="7824969" y="4934905"/>
            <a:ext cx="2892138"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20. SVM Confusion Matrix</a:t>
            </a:r>
          </a:p>
        </p:txBody>
      </p:sp>
    </p:spTree>
    <p:extLst>
      <p:ext uri="{BB962C8B-B14F-4D97-AF65-F5344CB8AC3E}">
        <p14:creationId xmlns:p14="http://schemas.microsoft.com/office/powerpoint/2010/main" val="349619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BA2E-1C20-B0E5-172C-7BFCA0176CBF}"/>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DF43E594-C426-8421-3351-37BB11ABBC95}"/>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21C90F1B-2CA4-0AA5-659F-D01D5453C524}"/>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5011E556-24D2-997C-113A-97CF0815FFC6}"/>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9FEE97BD-9ACB-BD1E-E696-833053F01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9BB14304-979B-CDF4-1D56-12B85E5647F2}"/>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6C79E567-FFC7-3E1F-6A7D-6F18BAA73213}"/>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926CCE56-8865-4237-FC34-387B5C613B9D}"/>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127A7063-CA0C-D6DE-3CBE-363B38C167B5}"/>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99A8490B-AAAD-E913-5508-9601C320BA08}"/>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CAEB4E31-9C72-B174-A930-4D7D3BBDA6B6}"/>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627F74E2-4E50-C3ED-9252-BE73456B6915}"/>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05E47B4-5250-5EFD-E401-C8F5E810F2C1}"/>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6" name="Picture 15" descr="A map of a river&#10;&#10;Description automatically generated">
            <a:extLst>
              <a:ext uri="{FF2B5EF4-FFF2-40B4-BE49-F238E27FC236}">
                <a16:creationId xmlns:a16="http://schemas.microsoft.com/office/drawing/2014/main" id="{B2370700-8365-758A-EF66-1ED9180E8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17" y="1472192"/>
            <a:ext cx="6082965" cy="4165088"/>
          </a:xfrm>
          <a:prstGeom prst="rect">
            <a:avLst/>
          </a:prstGeom>
        </p:spPr>
      </p:pic>
      <p:sp>
        <p:nvSpPr>
          <p:cNvPr id="17" name="TextBox 16">
            <a:extLst>
              <a:ext uri="{FF2B5EF4-FFF2-40B4-BE49-F238E27FC236}">
                <a16:creationId xmlns:a16="http://schemas.microsoft.com/office/drawing/2014/main" id="{9BCAA90D-8325-9B95-AC3B-4C6D982BDBB7}"/>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22</a:t>
            </a:r>
          </a:p>
        </p:txBody>
      </p:sp>
      <p:sp>
        <p:nvSpPr>
          <p:cNvPr id="18" name="TextBox 17">
            <a:extLst>
              <a:ext uri="{FF2B5EF4-FFF2-40B4-BE49-F238E27FC236}">
                <a16:creationId xmlns:a16="http://schemas.microsoft.com/office/drawing/2014/main" id="{DC562362-E6EB-E1EE-F995-395185BE8227}"/>
              </a:ext>
            </a:extLst>
          </p:cNvPr>
          <p:cNvSpPr txBox="1"/>
          <p:nvPr/>
        </p:nvSpPr>
        <p:spPr>
          <a:xfrm>
            <a:off x="1933084" y="5705962"/>
            <a:ext cx="382668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20. Random Forest Classified Image</a:t>
            </a:r>
          </a:p>
        </p:txBody>
      </p:sp>
      <p:graphicFrame>
        <p:nvGraphicFramePr>
          <p:cNvPr id="20" name="Table 19">
            <a:extLst>
              <a:ext uri="{FF2B5EF4-FFF2-40B4-BE49-F238E27FC236}">
                <a16:creationId xmlns:a16="http://schemas.microsoft.com/office/drawing/2014/main" id="{B1B50528-4442-5767-E15D-35E3B1115BD2}"/>
              </a:ext>
            </a:extLst>
          </p:cNvPr>
          <p:cNvGraphicFramePr>
            <a:graphicFrameLocks noGrp="1"/>
          </p:cNvGraphicFramePr>
          <p:nvPr>
            <p:extLst>
              <p:ext uri="{D42A27DB-BD31-4B8C-83A1-F6EECF244321}">
                <p14:modId xmlns:p14="http://schemas.microsoft.com/office/powerpoint/2010/main" val="4138179888"/>
              </p:ext>
            </p:extLst>
          </p:nvPr>
        </p:nvGraphicFramePr>
        <p:xfrm>
          <a:off x="6729984" y="2642616"/>
          <a:ext cx="4818087" cy="1959097"/>
        </p:xfrm>
        <a:graphic>
          <a:graphicData uri="http://schemas.openxmlformats.org/drawingml/2006/table">
            <a:tbl>
              <a:tblPr>
                <a:tableStyleId>{BDBED569-4797-4DF1-A0F4-6AAB3CD982D8}</a:tableStyleId>
              </a:tblPr>
              <a:tblGrid>
                <a:gridCol w="1074748">
                  <a:extLst>
                    <a:ext uri="{9D8B030D-6E8A-4147-A177-3AD203B41FA5}">
                      <a16:colId xmlns:a16="http://schemas.microsoft.com/office/drawing/2014/main" val="1306055866"/>
                    </a:ext>
                  </a:extLst>
                </a:gridCol>
                <a:gridCol w="910245">
                  <a:extLst>
                    <a:ext uri="{9D8B030D-6E8A-4147-A177-3AD203B41FA5}">
                      <a16:colId xmlns:a16="http://schemas.microsoft.com/office/drawing/2014/main" val="2314638155"/>
                    </a:ext>
                  </a:extLst>
                </a:gridCol>
                <a:gridCol w="701876">
                  <a:extLst>
                    <a:ext uri="{9D8B030D-6E8A-4147-A177-3AD203B41FA5}">
                      <a16:colId xmlns:a16="http://schemas.microsoft.com/office/drawing/2014/main" val="3734085120"/>
                    </a:ext>
                  </a:extLst>
                </a:gridCol>
                <a:gridCol w="943146">
                  <a:extLst>
                    <a:ext uri="{9D8B030D-6E8A-4147-A177-3AD203B41FA5}">
                      <a16:colId xmlns:a16="http://schemas.microsoft.com/office/drawing/2014/main" val="4163801119"/>
                    </a:ext>
                  </a:extLst>
                </a:gridCol>
                <a:gridCol w="1188072">
                  <a:extLst>
                    <a:ext uri="{9D8B030D-6E8A-4147-A177-3AD203B41FA5}">
                      <a16:colId xmlns:a16="http://schemas.microsoft.com/office/drawing/2014/main" val="3985829904"/>
                    </a:ext>
                  </a:extLst>
                </a:gridCol>
              </a:tblGrid>
              <a:tr h="279871">
                <a:tc gridSpan="4">
                  <a:txBody>
                    <a:bodyPr/>
                    <a:lstStyle/>
                    <a:p>
                      <a:pPr algn="ctr" fontAlgn="b"/>
                      <a:r>
                        <a:rPr lang="en-US" sz="1100" b="1" u="none" strike="noStrike">
                          <a:effectLst/>
                        </a:rPr>
                        <a:t>Training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dirty="0">
                          <a:effectLst/>
                        </a:rPr>
                        <a:t>92.667%</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14016"/>
                  </a:ext>
                </a:extLst>
              </a:tr>
              <a:tr h="279871">
                <a:tc gridSpan="4">
                  <a:txBody>
                    <a:bodyPr/>
                    <a:lstStyle/>
                    <a:p>
                      <a:pPr algn="ctr" fontAlgn="b"/>
                      <a:r>
                        <a:rPr lang="en-US" sz="1100" b="1" u="none" strike="noStrike">
                          <a:effectLst/>
                        </a:rPr>
                        <a:t>Testing  Accuracy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1" u="none" strike="noStrike" dirty="0">
                          <a:effectLst/>
                        </a:rPr>
                        <a:t>92.9368%</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290555588"/>
                  </a:ext>
                </a:extLst>
              </a:tr>
              <a:tr h="279871">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precision</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recall</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f1-score</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support</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3846331710"/>
                  </a:ext>
                </a:extLst>
              </a:tr>
              <a:tr h="279871">
                <a:tc>
                  <a:txBody>
                    <a:bodyPr/>
                    <a:lstStyle/>
                    <a:p>
                      <a:pPr algn="ctr" fontAlgn="b"/>
                      <a:r>
                        <a:rPr lang="en-US" sz="1100" b="1" u="none" strike="noStrike">
                          <a:effectLst/>
                        </a:rPr>
                        <a:t>Bareland</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0.90</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0.87</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0.88</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60</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535150184"/>
                  </a:ext>
                </a:extLst>
              </a:tr>
              <a:tr h="279871">
                <a:tc>
                  <a:txBody>
                    <a:bodyPr/>
                    <a:lstStyle/>
                    <a:p>
                      <a:pPr algn="ctr" fontAlgn="b"/>
                      <a:r>
                        <a:rPr lang="en-US" sz="1100" b="1" u="none" strike="noStrike">
                          <a:effectLst/>
                        </a:rPr>
                        <a:t>Built-Up</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0.91</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0.91</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0.91</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98</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274608944"/>
                  </a:ext>
                </a:extLst>
              </a:tr>
              <a:tr h="279871">
                <a:tc>
                  <a:txBody>
                    <a:bodyPr/>
                    <a:lstStyle/>
                    <a:p>
                      <a:pPr algn="ctr" fontAlgn="b"/>
                      <a:r>
                        <a:rPr lang="en-US" sz="1100" b="1" u="none" strike="noStrike">
                          <a:effectLst/>
                        </a:rPr>
                        <a:t>Waterbody</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0.96</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0.98</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0.97</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111</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2024097909"/>
                  </a:ext>
                </a:extLst>
              </a:tr>
              <a:tr h="279871">
                <a:tc>
                  <a:txBody>
                    <a:bodyPr/>
                    <a:lstStyle/>
                    <a:p>
                      <a:pPr algn="ctr" fontAlgn="b"/>
                      <a:r>
                        <a:rPr lang="en-US" sz="1100" b="1" u="none" strike="noStrike" dirty="0">
                          <a:effectLst/>
                        </a:rPr>
                        <a:t>accuracy</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 </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a:effectLst/>
                        </a:rPr>
                        <a:t> </a:t>
                      </a:r>
                      <a:endParaRPr lang="en-US" sz="1100" b="1" i="0" u="none" strike="noStrike">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0.93</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tc>
                  <a:txBody>
                    <a:bodyPr/>
                    <a:lstStyle/>
                    <a:p>
                      <a:pPr algn="ctr" fontAlgn="b"/>
                      <a:r>
                        <a:rPr lang="en-US" sz="1100" b="1" u="none" strike="noStrike" dirty="0">
                          <a:effectLst/>
                        </a:rPr>
                        <a:t>269</a:t>
                      </a:r>
                      <a:endParaRPr lang="en-US" sz="11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7620" marR="7620" marT="7620" marB="0" anchor="b"/>
                </a:tc>
                <a:extLst>
                  <a:ext uri="{0D108BD9-81ED-4DB2-BD59-A6C34878D82A}">
                    <a16:rowId xmlns:a16="http://schemas.microsoft.com/office/drawing/2014/main" val="1321516690"/>
                  </a:ext>
                </a:extLst>
              </a:tr>
            </a:tbl>
          </a:graphicData>
        </a:graphic>
      </p:graphicFrame>
      <p:sp>
        <p:nvSpPr>
          <p:cNvPr id="21" name="TextBox 20">
            <a:extLst>
              <a:ext uri="{FF2B5EF4-FFF2-40B4-BE49-F238E27FC236}">
                <a16:creationId xmlns:a16="http://schemas.microsoft.com/office/drawing/2014/main" id="{6ADB778D-DA73-01A6-C335-6E30B5395AB8}"/>
              </a:ext>
            </a:extLst>
          </p:cNvPr>
          <p:cNvSpPr txBox="1"/>
          <p:nvPr/>
        </p:nvSpPr>
        <p:spPr>
          <a:xfrm>
            <a:off x="6800088" y="2300959"/>
            <a:ext cx="2826415"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7. Accuracy evaluation</a:t>
            </a:r>
          </a:p>
        </p:txBody>
      </p:sp>
      <p:grpSp>
        <p:nvGrpSpPr>
          <p:cNvPr id="12" name="Group 11">
            <a:extLst>
              <a:ext uri="{FF2B5EF4-FFF2-40B4-BE49-F238E27FC236}">
                <a16:creationId xmlns:a16="http://schemas.microsoft.com/office/drawing/2014/main" id="{89FA5193-47E0-22C5-015E-E9465145F020}"/>
              </a:ext>
            </a:extLst>
          </p:cNvPr>
          <p:cNvGrpSpPr/>
          <p:nvPr/>
        </p:nvGrpSpPr>
        <p:grpSpPr>
          <a:xfrm>
            <a:off x="6629400" y="5209510"/>
            <a:ext cx="1947672" cy="855540"/>
            <a:chOff x="7690104" y="5547405"/>
            <a:chExt cx="1947672" cy="777764"/>
          </a:xfrm>
        </p:grpSpPr>
        <p:sp>
          <p:nvSpPr>
            <p:cNvPr id="13" name="Rectangle 12">
              <a:extLst>
                <a:ext uri="{FF2B5EF4-FFF2-40B4-BE49-F238E27FC236}">
                  <a16:creationId xmlns:a16="http://schemas.microsoft.com/office/drawing/2014/main" id="{91D64721-FF92-0151-AA8E-CA3A0D7B7EAB}"/>
                </a:ext>
              </a:extLst>
            </p:cNvPr>
            <p:cNvSpPr/>
            <p:nvPr/>
          </p:nvSpPr>
          <p:spPr>
            <a:xfrm>
              <a:off x="7690104" y="5650992"/>
              <a:ext cx="244106" cy="158587"/>
            </a:xfrm>
            <a:prstGeom prst="rect">
              <a:avLst/>
            </a:prstGeom>
            <a:solidFill>
              <a:srgbClr val="008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9A9B8C-1AF9-D842-E2DF-858543B709C6}"/>
                </a:ext>
              </a:extLst>
            </p:cNvPr>
            <p:cNvGrpSpPr/>
            <p:nvPr/>
          </p:nvGrpSpPr>
          <p:grpSpPr>
            <a:xfrm>
              <a:off x="7699381" y="5547405"/>
              <a:ext cx="1938395" cy="777764"/>
              <a:chOff x="7699381" y="5547405"/>
              <a:chExt cx="1938395" cy="777764"/>
            </a:xfrm>
          </p:grpSpPr>
          <p:sp>
            <p:nvSpPr>
              <p:cNvPr id="15" name="Rectangle 14">
                <a:extLst>
                  <a:ext uri="{FF2B5EF4-FFF2-40B4-BE49-F238E27FC236}">
                    <a16:creationId xmlns:a16="http://schemas.microsoft.com/office/drawing/2014/main" id="{7DBF1F5C-F253-AED8-C3DC-D132BB3D260C}"/>
                  </a:ext>
                </a:extLst>
              </p:cNvPr>
              <p:cNvSpPr/>
              <p:nvPr/>
            </p:nvSpPr>
            <p:spPr>
              <a:xfrm>
                <a:off x="7699381" y="5864316"/>
                <a:ext cx="244106" cy="158587"/>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61F36E8-72E2-BDF4-4F72-C8FFCF82EF1C}"/>
                  </a:ext>
                </a:extLst>
              </p:cNvPr>
              <p:cNvSpPr/>
              <p:nvPr/>
            </p:nvSpPr>
            <p:spPr>
              <a:xfrm>
                <a:off x="7705477" y="6089868"/>
                <a:ext cx="244106" cy="158587"/>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0A9C887-05D5-ACAC-0FD2-5096A65CA9B8}"/>
                  </a:ext>
                </a:extLst>
              </p:cNvPr>
              <p:cNvSpPr txBox="1"/>
              <p:nvPr/>
            </p:nvSpPr>
            <p:spPr>
              <a:xfrm>
                <a:off x="8019288" y="5547405"/>
                <a:ext cx="1353312" cy="335757"/>
              </a:xfrm>
              <a:prstGeom prst="rect">
                <a:avLst/>
              </a:prstGeom>
              <a:noFill/>
            </p:spPr>
            <p:txBody>
              <a:bodyPr wrap="square" rtlCol="0">
                <a:spAutoFit/>
              </a:bodyPr>
              <a:lstStyle/>
              <a:p>
                <a:r>
                  <a:rPr lang="en-US" dirty="0"/>
                  <a:t>Bare land</a:t>
                </a:r>
              </a:p>
            </p:txBody>
          </p:sp>
          <p:sp>
            <p:nvSpPr>
              <p:cNvPr id="23" name="TextBox 22">
                <a:extLst>
                  <a:ext uri="{FF2B5EF4-FFF2-40B4-BE49-F238E27FC236}">
                    <a16:creationId xmlns:a16="http://schemas.microsoft.com/office/drawing/2014/main" id="{A86562D8-BBC4-1020-B11C-FC12D472663A}"/>
                  </a:ext>
                </a:extLst>
              </p:cNvPr>
              <p:cNvSpPr txBox="1"/>
              <p:nvPr/>
            </p:nvSpPr>
            <p:spPr>
              <a:xfrm>
                <a:off x="8025384" y="5745525"/>
                <a:ext cx="1612392" cy="369332"/>
              </a:xfrm>
              <a:prstGeom prst="rect">
                <a:avLst/>
              </a:prstGeom>
              <a:noFill/>
            </p:spPr>
            <p:txBody>
              <a:bodyPr wrap="square" rtlCol="0">
                <a:spAutoFit/>
              </a:bodyPr>
              <a:lstStyle/>
              <a:p>
                <a:r>
                  <a:rPr lang="en-US" dirty="0"/>
                  <a:t>Waterbody</a:t>
                </a:r>
              </a:p>
            </p:txBody>
          </p:sp>
          <p:sp>
            <p:nvSpPr>
              <p:cNvPr id="24" name="TextBox 23">
                <a:extLst>
                  <a:ext uri="{FF2B5EF4-FFF2-40B4-BE49-F238E27FC236}">
                    <a16:creationId xmlns:a16="http://schemas.microsoft.com/office/drawing/2014/main" id="{235EEFD2-2EC0-36B0-0A0D-19716E9FFAA2}"/>
                  </a:ext>
                </a:extLst>
              </p:cNvPr>
              <p:cNvSpPr txBox="1"/>
              <p:nvPr/>
            </p:nvSpPr>
            <p:spPr>
              <a:xfrm>
                <a:off x="8061960" y="5955837"/>
                <a:ext cx="1115568" cy="369332"/>
              </a:xfrm>
              <a:prstGeom prst="rect">
                <a:avLst/>
              </a:prstGeom>
              <a:noFill/>
            </p:spPr>
            <p:txBody>
              <a:bodyPr wrap="square" rtlCol="0">
                <a:spAutoFit/>
              </a:bodyPr>
              <a:lstStyle/>
              <a:p>
                <a:r>
                  <a:rPr lang="en-US" dirty="0"/>
                  <a:t>Built-up</a:t>
                </a:r>
              </a:p>
            </p:txBody>
          </p:sp>
        </p:grpSp>
      </p:grpSp>
    </p:spTree>
    <p:extLst>
      <p:ext uri="{BB962C8B-B14F-4D97-AF65-F5344CB8AC3E}">
        <p14:creationId xmlns:p14="http://schemas.microsoft.com/office/powerpoint/2010/main" val="2233106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20DE-CB70-3F44-BB01-5C0AD8CD9742}"/>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93C3F38C-42FA-2552-D3D6-77E43EEEDA26}"/>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RESULTS AND DISCUSSION</a:t>
            </a:r>
          </a:p>
        </p:txBody>
      </p:sp>
      <p:sp>
        <p:nvSpPr>
          <p:cNvPr id="42" name="Subtitle 41">
            <a:extLst>
              <a:ext uri="{FF2B5EF4-FFF2-40B4-BE49-F238E27FC236}">
                <a16:creationId xmlns:a16="http://schemas.microsoft.com/office/drawing/2014/main" id="{8C51665D-20B3-98F7-273C-E8B1FC2A0232}"/>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E9D6180E-D0E0-E06F-D01C-4739C37935F0}"/>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FF2EF74F-5ACD-DDE8-8707-1E77626BA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0AFED2B3-29CD-269F-B2AF-ACD832F4EB70}"/>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10FE256F-0935-EB6C-3A37-E265AF405F1C}"/>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58C7E77A-B8D9-85C4-8657-DB128E70579C}"/>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9263AD90-A9E2-D8FF-3374-D3CEE64F80F1}"/>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80DF8DFA-4FDC-9FF5-9EC8-197C2D3DDA85}"/>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D03937ED-7366-E738-5E59-DEF746D61C37}"/>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EB984A05-6689-4375-386D-9099306EA80C}"/>
              </a:ext>
            </a:extLst>
          </p:cNvPr>
          <p:cNvSpPr/>
          <p:nvPr/>
        </p:nvSpPr>
        <p:spPr>
          <a:xfrm>
            <a:off x="3673106"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D3D87E-C6F9-2775-D8C6-F876F561AB8E}"/>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pic>
        <p:nvPicPr>
          <p:cNvPr id="13" name="Picture 12" descr="A screenshot of a graph&#10;&#10;Description automatically generated">
            <a:extLst>
              <a:ext uri="{FF2B5EF4-FFF2-40B4-BE49-F238E27FC236}">
                <a16:creationId xmlns:a16="http://schemas.microsoft.com/office/drawing/2014/main" id="{BA3D1885-50DC-37FA-2EB3-383DD1E6D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7698" y="1687064"/>
            <a:ext cx="4212118" cy="3589024"/>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C603B096-8243-9BA4-0B5F-81E915FB6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817" y="1792224"/>
            <a:ext cx="6301864" cy="3784098"/>
          </a:xfrm>
          <a:prstGeom prst="rect">
            <a:avLst/>
          </a:prstGeom>
        </p:spPr>
      </p:pic>
      <p:sp>
        <p:nvSpPr>
          <p:cNvPr id="15" name="TextBox 14">
            <a:extLst>
              <a:ext uri="{FF2B5EF4-FFF2-40B4-BE49-F238E27FC236}">
                <a16:creationId xmlns:a16="http://schemas.microsoft.com/office/drawing/2014/main" id="{5AD420AA-97D3-E126-324D-DDECDFC1550A}"/>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23</a:t>
            </a:r>
          </a:p>
        </p:txBody>
      </p:sp>
      <p:sp>
        <p:nvSpPr>
          <p:cNvPr id="19" name="TextBox 18">
            <a:extLst>
              <a:ext uri="{FF2B5EF4-FFF2-40B4-BE49-F238E27FC236}">
                <a16:creationId xmlns:a16="http://schemas.microsoft.com/office/drawing/2014/main" id="{4D174A69-229C-FDF4-9B63-B04DF9FE633C}"/>
              </a:ext>
            </a:extLst>
          </p:cNvPr>
          <p:cNvSpPr txBox="1"/>
          <p:nvPr/>
        </p:nvSpPr>
        <p:spPr>
          <a:xfrm>
            <a:off x="7913022" y="5341655"/>
            <a:ext cx="2892138"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22. SVM Confusion Matrix</a:t>
            </a:r>
          </a:p>
        </p:txBody>
      </p:sp>
      <p:sp>
        <p:nvSpPr>
          <p:cNvPr id="16" name="TextBox 15">
            <a:extLst>
              <a:ext uri="{FF2B5EF4-FFF2-40B4-BE49-F238E27FC236}">
                <a16:creationId xmlns:a16="http://schemas.microsoft.com/office/drawing/2014/main" id="{35B0BE56-346C-CC97-9D69-3DB46754EAB2}"/>
              </a:ext>
            </a:extLst>
          </p:cNvPr>
          <p:cNvSpPr txBox="1"/>
          <p:nvPr/>
        </p:nvSpPr>
        <p:spPr>
          <a:xfrm>
            <a:off x="1247130" y="5729517"/>
            <a:ext cx="2751074"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21. RF Density Variation</a:t>
            </a:r>
          </a:p>
        </p:txBody>
      </p:sp>
    </p:spTree>
    <p:extLst>
      <p:ext uri="{BB962C8B-B14F-4D97-AF65-F5344CB8AC3E}">
        <p14:creationId xmlns:p14="http://schemas.microsoft.com/office/powerpoint/2010/main" val="217670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C3BBB-249C-DE7B-FC6A-6F3B7FB9E4A2}"/>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441063CF-12C9-885F-E0E3-8A8862E8923D}"/>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Franklin Gothic Demi (Headings)"/>
              </a:rPr>
              <a:t>CONCLUSIONS AND RECOMMENDATIONS </a:t>
            </a:r>
          </a:p>
        </p:txBody>
      </p:sp>
      <p:sp>
        <p:nvSpPr>
          <p:cNvPr id="42" name="Subtitle 41">
            <a:extLst>
              <a:ext uri="{FF2B5EF4-FFF2-40B4-BE49-F238E27FC236}">
                <a16:creationId xmlns:a16="http://schemas.microsoft.com/office/drawing/2014/main" id="{09BF8F7E-4EA5-FD80-0D89-4677A49EFE67}"/>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F9950E6D-4A67-CD53-69A6-03482B9555AF}"/>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1662E493-5203-15FA-F70A-C83A97F31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D8BE3549-1089-E533-AEDC-FF74E4B78085}"/>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080E1DF1-451C-A7E6-D02D-7E328A9443E7}"/>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EEBA1729-92ED-C2FE-6EF8-7EC54865D5E2}"/>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Black" panose="020B0A04020102020204" pitchFamily="34" charset="0"/>
              </a:endParaRPr>
            </a:p>
          </p:txBody>
        </p:sp>
      </p:grpSp>
      <p:sp>
        <p:nvSpPr>
          <p:cNvPr id="8" name="Oval 7">
            <a:extLst>
              <a:ext uri="{FF2B5EF4-FFF2-40B4-BE49-F238E27FC236}">
                <a16:creationId xmlns:a16="http://schemas.microsoft.com/office/drawing/2014/main" id="{49942A1E-1CB9-FD35-2B39-5B4CF29D7D8C}"/>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52086790-AE9C-7309-203B-70EAD8A8AA02}"/>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39CDC191-34ED-8BF0-4D86-2DE72EF158AD}"/>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DAB5621C-0EE4-DB9D-365A-3BF13336BE8D}"/>
              </a:ext>
            </a:extLst>
          </p:cNvPr>
          <p:cNvSpPr/>
          <p:nvPr/>
        </p:nvSpPr>
        <p:spPr>
          <a:xfrm>
            <a:off x="722797" y="896112"/>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CA9204D-3E92-DDA0-12E2-FDAA6F8F886A}"/>
              </a:ext>
            </a:extLst>
          </p:cNvPr>
          <p:cNvSpPr txBox="1"/>
          <p:nvPr/>
        </p:nvSpPr>
        <p:spPr>
          <a:xfrm>
            <a:off x="3298202" y="6345936"/>
            <a:ext cx="2871363" cy="369332"/>
          </a:xfrm>
          <a:prstGeom prst="rect">
            <a:avLst/>
          </a:prstGeom>
          <a:noFill/>
        </p:spPr>
        <p:txBody>
          <a:bodyPr wrap="none" rtlCol="0">
            <a:spAutoFit/>
          </a:bodyPr>
          <a:lstStyle/>
          <a:p>
            <a:r>
              <a:rPr lang="en-US" b="1" dirty="0">
                <a:solidFill>
                  <a:schemeClr val="bg1"/>
                </a:solidFill>
              </a:rPr>
              <a:t>Supervised Classification</a:t>
            </a:r>
          </a:p>
        </p:txBody>
      </p:sp>
      <p:sp>
        <p:nvSpPr>
          <p:cNvPr id="15" name="TextBox 14">
            <a:extLst>
              <a:ext uri="{FF2B5EF4-FFF2-40B4-BE49-F238E27FC236}">
                <a16:creationId xmlns:a16="http://schemas.microsoft.com/office/drawing/2014/main" id="{BCF8B7B9-D894-0F9F-B03E-6B5444725248}"/>
              </a:ext>
            </a:extLst>
          </p:cNvPr>
          <p:cNvSpPr txBox="1"/>
          <p:nvPr/>
        </p:nvSpPr>
        <p:spPr>
          <a:xfrm>
            <a:off x="1023351" y="6373142"/>
            <a:ext cx="447558" cy="338554"/>
          </a:xfrm>
          <a:prstGeom prst="rect">
            <a:avLst/>
          </a:prstGeom>
          <a:noFill/>
        </p:spPr>
        <p:txBody>
          <a:bodyPr wrap="none" rtlCol="0">
            <a:spAutoFit/>
          </a:bodyPr>
          <a:lstStyle/>
          <a:p>
            <a:r>
              <a:rPr lang="en-US" sz="1600" b="1" dirty="0">
                <a:latin typeface="Tahoma" panose="020B0604030504040204" pitchFamily="34" charset="0"/>
                <a:ea typeface="Tahoma" panose="020B0604030504040204" pitchFamily="34" charset="0"/>
                <a:cs typeface="Tahoma" panose="020B0604030504040204" pitchFamily="34" charset="0"/>
              </a:rPr>
              <a:t>24</a:t>
            </a:r>
          </a:p>
        </p:txBody>
      </p:sp>
      <p:sp>
        <p:nvSpPr>
          <p:cNvPr id="12" name="Subtitle 41">
            <a:extLst>
              <a:ext uri="{FF2B5EF4-FFF2-40B4-BE49-F238E27FC236}">
                <a16:creationId xmlns:a16="http://schemas.microsoft.com/office/drawing/2014/main" id="{B3CAA6ED-5423-DD81-CF75-151479148089}"/>
              </a:ext>
            </a:extLst>
          </p:cNvPr>
          <p:cNvSpPr txBox="1">
            <a:spLocks/>
          </p:cNvSpPr>
          <p:nvPr/>
        </p:nvSpPr>
        <p:spPr>
          <a:xfrm>
            <a:off x="466343" y="1417320"/>
            <a:ext cx="11149311" cy="44897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In a nutshell, these machine learning models have proved accuracy, efficiency and also precision by accurately classifying satellite image which is not sharp enough. </a:t>
            </a:r>
          </a:p>
          <a:p>
            <a:pPr marL="285750" indent="-28575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I recommend these machine learning models in other environmental monitoring projective and also precision agricultures farming for precise classifications.</a:t>
            </a:r>
          </a:p>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1745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0FFEB-D5F1-1A68-11DF-4F7F2768E2D0}"/>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2E399851-AA36-3B39-DDE3-13656C1BD579}"/>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INTRODUCTION</a:t>
            </a:r>
          </a:p>
        </p:txBody>
      </p:sp>
      <p:sp>
        <p:nvSpPr>
          <p:cNvPr id="42" name="Subtitle 41">
            <a:extLst>
              <a:ext uri="{FF2B5EF4-FFF2-40B4-BE49-F238E27FC236}">
                <a16:creationId xmlns:a16="http://schemas.microsoft.com/office/drawing/2014/main" id="{FFFF4CC3-23FD-D778-D4D2-12B797F3CA37}"/>
              </a:ext>
            </a:extLst>
          </p:cNvPr>
          <p:cNvSpPr>
            <a:spLocks noGrp="1"/>
          </p:cNvSpPr>
          <p:nvPr>
            <p:ph type="subTitle" idx="1"/>
          </p:nvPr>
        </p:nvSpPr>
        <p:spPr>
          <a:xfrm>
            <a:off x="466343" y="1417320"/>
            <a:ext cx="11149311" cy="4489704"/>
          </a:xfrm>
        </p:spPr>
        <p:txBody>
          <a:bodyPr>
            <a:normAutofit/>
          </a:bodyPr>
          <a:lstStyle/>
          <a:p>
            <a:pPr marL="342900" indent="-342900" algn="just">
              <a:lnSpc>
                <a:spcPct val="150000"/>
              </a:lnSpc>
              <a:buFont typeface="Wingdings" panose="05000000000000000000" pitchFamily="2" charset="2"/>
              <a:buChar char="ü"/>
            </a:pPr>
            <a:r>
              <a:rPr lang="en-GB" sz="1800" dirty="0">
                <a:latin typeface="Tahoma" panose="020B0604030504040204" pitchFamily="34" charset="0"/>
                <a:ea typeface="Tahoma" panose="020B0604030504040204" pitchFamily="34" charset="0"/>
                <a:cs typeface="Tahoma" panose="020B0604030504040204" pitchFamily="34" charset="0"/>
              </a:rPr>
              <a:t>Land Use Land Cover (LULC) classification is essential for managing resources and monitoring environmental changes, particularly in rapidly urbanizing areas like Baton Rouge</a:t>
            </a:r>
            <a:r>
              <a:rPr lang="en-GB" sz="1800" dirty="0">
                <a:solidFill>
                  <a:srgbClr val="242424"/>
                </a:solidFill>
                <a:latin typeface="Tahoma" panose="020B0604030504040204" pitchFamily="34" charset="0"/>
                <a:ea typeface="Tahoma" panose="020B0604030504040204" pitchFamily="34" charset="0"/>
                <a:cs typeface="Tahoma" panose="020B0604030504040204" pitchFamily="34" charset="0"/>
              </a:rPr>
              <a:t>. </a:t>
            </a:r>
            <a:r>
              <a:rPr lang="en-GB" sz="1800" b="0" i="0" dirty="0">
                <a:solidFill>
                  <a:srgbClr val="242424"/>
                </a:solidFill>
                <a:effectLst/>
                <a:latin typeface="Tahoma" panose="020B0604030504040204" pitchFamily="34" charset="0"/>
                <a:ea typeface="Tahoma" panose="020B0604030504040204" pitchFamily="34" charset="0"/>
                <a:cs typeface="Tahoma" panose="020B0604030504040204" pitchFamily="34" charset="0"/>
              </a:rPr>
              <a:t> </a:t>
            </a:r>
          </a:p>
          <a:p>
            <a:pPr marL="342900" indent="-342900" algn="just">
              <a:lnSpc>
                <a:spcPct val="150000"/>
              </a:lnSpc>
              <a:buFont typeface="Wingdings" panose="05000000000000000000" pitchFamily="2" charset="2"/>
              <a:buChar char="ü"/>
            </a:pPr>
            <a:r>
              <a:rPr lang="en-GB" sz="1800" dirty="0">
                <a:latin typeface="Tahoma" panose="020B0604030504040204" pitchFamily="34" charset="0"/>
                <a:ea typeface="Tahoma" panose="020B0604030504040204" pitchFamily="34" charset="0"/>
                <a:cs typeface="Tahoma" panose="020B0604030504040204" pitchFamily="34" charset="0"/>
              </a:rPr>
              <a:t>Traditional methods like photo-interpretation, maximum likelihood, and minimum-distance-to-mean are labour-intensive and prone to inaccuracies due to human error for classification</a:t>
            </a:r>
            <a:r>
              <a:rPr lang="en-US" sz="1800" dirty="0">
                <a:latin typeface="Tahoma" panose="020B0604030504040204" pitchFamily="34" charset="0"/>
                <a:ea typeface="Tahoma" panose="020B0604030504040204" pitchFamily="34" charset="0"/>
                <a:cs typeface="Tahoma" panose="020B0604030504040204" pitchFamily="34" charset="0"/>
              </a:rPr>
              <a:t>.</a:t>
            </a:r>
          </a:p>
          <a:p>
            <a:pPr marL="342900" indent="-342900" algn="just">
              <a:lnSpc>
                <a:spcPct val="150000"/>
              </a:lnSpc>
              <a:buFont typeface="Wingdings" panose="05000000000000000000" pitchFamily="2" charset="2"/>
              <a:buChar char="ü"/>
            </a:pPr>
            <a:r>
              <a:rPr lang="en-GB" sz="1800" dirty="0">
                <a:latin typeface="Tahoma" panose="020B0604030504040204" pitchFamily="34" charset="0"/>
                <a:ea typeface="Tahoma" panose="020B0604030504040204" pitchFamily="34" charset="0"/>
                <a:cs typeface="Tahoma" panose="020B0604030504040204" pitchFamily="34" charset="0"/>
              </a:rPr>
              <a:t>Integrating remote sensing, GIS, and machine learning improves the accuracy and efficiency of LULC classification, enabling faster and more accurate analysis over large areas.</a:t>
            </a:r>
          </a:p>
          <a:p>
            <a:pPr marL="342900" indent="-342900" algn="just">
              <a:lnSpc>
                <a:spcPct val="150000"/>
              </a:lnSpc>
              <a:buFont typeface="Wingdings" panose="05000000000000000000" pitchFamily="2" charset="2"/>
              <a:buChar char="ü"/>
            </a:pPr>
            <a:r>
              <a:rPr lang="en-US" sz="1800" dirty="0">
                <a:latin typeface="Tahoma" panose="020B0604030504040204" pitchFamily="34" charset="0"/>
                <a:ea typeface="Tahoma" panose="020B0604030504040204" pitchFamily="34" charset="0"/>
                <a:cs typeface="Tahoma" panose="020B0604030504040204" pitchFamily="34" charset="0"/>
              </a:rPr>
              <a:t>Accurate LULC classification is essential for urban planning, natural resource management, and environmental monitoring. In Baton Rouge, it aids in managing urbanization pressures, balancing infrastructure development with environmental sustainability.</a:t>
            </a:r>
          </a:p>
          <a:p>
            <a:pPr marL="342900" indent="-342900" algn="just">
              <a:lnSpc>
                <a:spcPct val="150000"/>
              </a:lnSpc>
              <a:buFont typeface="Wingdings" panose="05000000000000000000" pitchFamily="2" charset="2"/>
              <a:buChar char="ü"/>
            </a:pPr>
            <a:endParaRPr lang="en-GB" sz="18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E53E79DC-9CCD-09D7-A6A7-15BE1118F678}"/>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0AA8724F-F2E2-53FC-173F-EE02A1D47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BF779DB3-D000-0719-5645-F962FBD6C8E3}"/>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E6475160-CFEB-FEAC-921B-0BAD704BB629}"/>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8D2F9174-1704-4056-8D6F-A570B7BC040E}"/>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3</a:t>
              </a:r>
            </a:p>
          </p:txBody>
        </p:sp>
      </p:grpSp>
      <p:sp>
        <p:nvSpPr>
          <p:cNvPr id="8" name="Oval 7">
            <a:extLst>
              <a:ext uri="{FF2B5EF4-FFF2-40B4-BE49-F238E27FC236}">
                <a16:creationId xmlns:a16="http://schemas.microsoft.com/office/drawing/2014/main" id="{9D97D294-45E5-8872-5EA8-39AAC5B26FCF}"/>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F400403F-7DDE-B3E3-FF73-6B9992D87523}"/>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979972F-D5EE-59CD-1158-D370A8D4360B}"/>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24874A76-6B06-E481-E2CB-181DD746D0D4}"/>
              </a:ext>
            </a:extLst>
          </p:cNvPr>
          <p:cNvSpPr/>
          <p:nvPr/>
        </p:nvSpPr>
        <p:spPr>
          <a:xfrm>
            <a:off x="3831336" y="858965"/>
            <a:ext cx="3328416" cy="73723"/>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38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71667-96C5-0572-CB5C-30E30DAEFC25}"/>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E5A146AF-6346-670C-2AC2-54B7A729FDC1}"/>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CONT’ INTRODUCTION</a:t>
            </a:r>
          </a:p>
        </p:txBody>
      </p:sp>
      <p:sp>
        <p:nvSpPr>
          <p:cNvPr id="42" name="Subtitle 41">
            <a:extLst>
              <a:ext uri="{FF2B5EF4-FFF2-40B4-BE49-F238E27FC236}">
                <a16:creationId xmlns:a16="http://schemas.microsoft.com/office/drawing/2014/main" id="{07F874BA-5260-D463-1B9A-587174FB83AF}"/>
              </a:ext>
            </a:extLst>
          </p:cNvPr>
          <p:cNvSpPr>
            <a:spLocks noGrp="1"/>
          </p:cNvSpPr>
          <p:nvPr>
            <p:ph type="subTitle" idx="1"/>
          </p:nvPr>
        </p:nvSpPr>
        <p:spPr>
          <a:xfrm>
            <a:off x="466343" y="1417320"/>
            <a:ext cx="11149311" cy="4489704"/>
          </a:xfrm>
        </p:spPr>
        <p:txBody>
          <a:bodyPr>
            <a:normAutofit/>
          </a:bodyPr>
          <a:lstStyle/>
          <a:p>
            <a:pPr marL="285750" indent="-285750" algn="just">
              <a:lnSpc>
                <a:spcPct val="150000"/>
              </a:lnSpc>
              <a:buFont typeface="Wingdings" panose="05000000000000000000" pitchFamily="2" charset="2"/>
              <a:buChar char="ü"/>
            </a:pPr>
            <a:r>
              <a:rPr lang="en-GB" sz="1800" dirty="0">
                <a:latin typeface="Tahoma" panose="020B0604030504040204" pitchFamily="34" charset="0"/>
                <a:ea typeface="Tahoma" panose="020B0604030504040204" pitchFamily="34" charset="0"/>
                <a:cs typeface="Tahoma" panose="020B0604030504040204" pitchFamily="34" charset="0"/>
              </a:rPr>
              <a:t>These technologies allow for fast processing of satellite imagery, offering up-to-date insights over large areas.</a:t>
            </a:r>
          </a:p>
          <a:p>
            <a:pPr marL="285750" indent="-28575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The primary objective is to compare the performance of three supervised classification models, Random Forest (RF), Support Vector Machine (SVM), and Multi-Layer Perceptron (MLP) for accurate LULC classification with sentinel 2 satellite image  and remote sensing indices such as normalised difference water index (NDWI), normalised difference built-up index (NDBI) and Normalised difference vegetation index.</a:t>
            </a:r>
          </a:p>
          <a:p>
            <a:pPr marL="342900" indent="-342900" algn="just">
              <a:lnSpc>
                <a:spcPct val="150000"/>
              </a:lnSpc>
              <a:buFont typeface="Wingdings" panose="05000000000000000000" pitchFamily="2" charset="2"/>
              <a:buChar char="ü"/>
            </a:pPr>
            <a:endParaRPr lang="en-US" sz="1600" dirty="0">
              <a:latin typeface="Tahoma" panose="020B0604030504040204" pitchFamily="34" charset="0"/>
              <a:ea typeface="Tahoma" panose="020B0604030504040204" pitchFamily="34" charset="0"/>
              <a:cs typeface="Tahoma" panose="020B0604030504040204" pitchFamily="34" charset="0"/>
            </a:endParaRPr>
          </a:p>
          <a:p>
            <a:pPr marL="342900" indent="-342900" algn="l">
              <a:buFont typeface="Wingdings" panose="05000000000000000000" pitchFamily="2" charset="2"/>
              <a:buChar char="Ø"/>
            </a:pPr>
            <a:endParaRPr lang="en-US" dirty="0"/>
          </a:p>
        </p:txBody>
      </p:sp>
      <p:sp>
        <p:nvSpPr>
          <p:cNvPr id="3" name="Rectangle: Top Corners Rounded 2">
            <a:extLst>
              <a:ext uri="{FF2B5EF4-FFF2-40B4-BE49-F238E27FC236}">
                <a16:creationId xmlns:a16="http://schemas.microsoft.com/office/drawing/2014/main" id="{941C285B-2CDD-2A9A-E5C9-4BF9DED75BA7}"/>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F12A5E28-B091-DBB3-F059-AFFB417EA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0289FF98-7E72-5280-DAEB-29AE15A98CEF}"/>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049D1A63-7677-A515-06D2-0580F8E651EA}"/>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48E3C561-CAE0-0CC4-E093-F0EDAA755D4F}"/>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4</a:t>
              </a:r>
            </a:p>
          </p:txBody>
        </p:sp>
      </p:grpSp>
      <p:sp>
        <p:nvSpPr>
          <p:cNvPr id="8" name="Oval 7">
            <a:extLst>
              <a:ext uri="{FF2B5EF4-FFF2-40B4-BE49-F238E27FC236}">
                <a16:creationId xmlns:a16="http://schemas.microsoft.com/office/drawing/2014/main" id="{F1BB492D-8F52-5637-6EE5-470D48480EF6}"/>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86FAB5CD-5009-B4BC-551C-30D84F618140}"/>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7EE4A566-4F37-A27A-79EA-0F30AE163A12}"/>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2F183BAD-74B3-ED3E-504B-84CFEB3E29FB}"/>
              </a:ext>
            </a:extLst>
          </p:cNvPr>
          <p:cNvSpPr/>
          <p:nvPr/>
        </p:nvSpPr>
        <p:spPr>
          <a:xfrm>
            <a:off x="2935224" y="858965"/>
            <a:ext cx="3328416" cy="73723"/>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203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D30A6-936E-D7A5-08AA-10338DED7666}"/>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5CFF36EB-B0EC-5CB0-E69E-6F1B576FAE82}"/>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BACKGROUND STUDIES</a:t>
            </a:r>
          </a:p>
        </p:txBody>
      </p:sp>
      <p:sp>
        <p:nvSpPr>
          <p:cNvPr id="42" name="Subtitle 41">
            <a:extLst>
              <a:ext uri="{FF2B5EF4-FFF2-40B4-BE49-F238E27FC236}">
                <a16:creationId xmlns:a16="http://schemas.microsoft.com/office/drawing/2014/main" id="{996D9A5C-D77D-053B-64DB-03B6B19368BE}"/>
              </a:ext>
            </a:extLst>
          </p:cNvPr>
          <p:cNvSpPr>
            <a:spLocks noGrp="1"/>
          </p:cNvSpPr>
          <p:nvPr>
            <p:ph type="subTitle" idx="1"/>
          </p:nvPr>
        </p:nvSpPr>
        <p:spPr>
          <a:xfrm>
            <a:off x="466343" y="1417320"/>
            <a:ext cx="11149311" cy="4489704"/>
          </a:xfrm>
        </p:spPr>
        <p:txBody>
          <a:bodyPr>
            <a:normAutofit/>
          </a:bodyPr>
          <a:lstStyle/>
          <a:p>
            <a:pPr marL="342900" indent="-342900" algn="just">
              <a:lnSpc>
                <a:spcPct val="150000"/>
              </a:lnSpc>
              <a:buFont typeface="Wingdings" panose="05000000000000000000" pitchFamily="2" charset="2"/>
              <a:buChar char="ü"/>
            </a:pPr>
            <a:r>
              <a:rPr lang="en-GB" sz="1700" dirty="0">
                <a:latin typeface="Tahoma" panose="020B0604030504040204" pitchFamily="34" charset="0"/>
                <a:ea typeface="Tahoma" panose="020B0604030504040204" pitchFamily="34" charset="0"/>
                <a:cs typeface="Tahoma" panose="020B0604030504040204" pitchFamily="34" charset="0"/>
              </a:rPr>
              <a:t>Sentinel-2, part of the European Space Agency's Copernicus program, is a multispectral imaging mission designed for environmental monitoring and resource management. It offers high-resolution optical imagery across 13 spectral bands, enabling precise LULC classification.</a:t>
            </a: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GB" sz="1700" dirty="0">
                <a:latin typeface="Tahoma" panose="020B0604030504040204" pitchFamily="34" charset="0"/>
                <a:ea typeface="Tahoma" panose="020B0604030504040204" pitchFamily="34" charset="0"/>
                <a:cs typeface="Tahoma" panose="020B0604030504040204" pitchFamily="34" charset="0"/>
              </a:rPr>
              <a:t>Coastal/Aerosol (B1) and Blue (B2) bands are ideal for water body monitoring and atmospheric corrections, while the Green (B3) and Red (B4) bands excel in vegetation mapping and soil differentiation.</a:t>
            </a:r>
            <a:endParaRPr lang="en-US" sz="17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The Red Edge bands (B5, B6, B7) are tailored for analysing plant stress and chlorophyll content, making them invaluable for agricultural monitoring.</a:t>
            </a:r>
          </a:p>
          <a:p>
            <a:pPr marL="342900" indent="-342900" algn="just">
              <a:lnSpc>
                <a:spcPct val="150000"/>
              </a:lnSpc>
              <a:buFont typeface="Wingdings" panose="05000000000000000000" pitchFamily="2" charset="2"/>
              <a:buChar char="ü"/>
            </a:pPr>
            <a:r>
              <a:rPr lang="en-US" sz="1600" dirty="0">
                <a:latin typeface="Tahoma" panose="020B0604030504040204" pitchFamily="34" charset="0"/>
                <a:ea typeface="Tahoma" panose="020B0604030504040204" pitchFamily="34" charset="0"/>
                <a:cs typeface="Tahoma" panose="020B0604030504040204" pitchFamily="34" charset="0"/>
              </a:rPr>
              <a:t>The Near Infrared (NIR, B8) and Narrow NIR (B8A) bands are critical for assessing vegetation vigor and distinguishing land-water boundaries. Shortwave Infrared (SWIR, B11 and B12) bands are essential for evaluating soil types, vegetation water content, and detecting built-up areas.</a:t>
            </a:r>
          </a:p>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FEEE2E36-2448-FAAA-4B9E-2822B135BAE7}"/>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6D7671C4-C839-1BFC-59E7-549BF72E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A016FE20-2378-EB2D-13FB-C84911605736}"/>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4204A664-4B87-27E4-65E1-4E9A2884DCDA}"/>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1384697E-0E3F-158F-F4AC-9A500B9DCD80}"/>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5</a:t>
              </a:r>
            </a:p>
          </p:txBody>
        </p:sp>
      </p:grpSp>
      <p:sp>
        <p:nvSpPr>
          <p:cNvPr id="8" name="Oval 7">
            <a:extLst>
              <a:ext uri="{FF2B5EF4-FFF2-40B4-BE49-F238E27FC236}">
                <a16:creationId xmlns:a16="http://schemas.microsoft.com/office/drawing/2014/main" id="{9003DB75-B720-AA18-FB4F-30BE34631422}"/>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9852628D-E4D7-CFE7-2EE5-EC0EEA2902EB}"/>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F45269A6-1AB9-60E8-987E-4533D5705402}"/>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1EC3549A-9EC2-B02D-A5C2-704EF63A9DBD}"/>
              </a:ext>
            </a:extLst>
          </p:cNvPr>
          <p:cNvSpPr/>
          <p:nvPr/>
        </p:nvSpPr>
        <p:spPr>
          <a:xfrm>
            <a:off x="2560320" y="858965"/>
            <a:ext cx="3328416" cy="73723"/>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56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085C-5187-9244-562E-54C95B8D3FF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AE3C2F92-9475-4827-29BC-BFA7B4D03BD3}"/>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CONT’ BACKGROUND STUDIES</a:t>
            </a:r>
          </a:p>
        </p:txBody>
      </p:sp>
      <p:sp>
        <p:nvSpPr>
          <p:cNvPr id="42" name="Subtitle 41">
            <a:extLst>
              <a:ext uri="{FF2B5EF4-FFF2-40B4-BE49-F238E27FC236}">
                <a16:creationId xmlns:a16="http://schemas.microsoft.com/office/drawing/2014/main" id="{A713C2B9-7FF1-C633-4F3E-2E258A6C0B86}"/>
              </a:ext>
            </a:extLst>
          </p:cNvPr>
          <p:cNvSpPr>
            <a:spLocks noGrp="1"/>
          </p:cNvSpPr>
          <p:nvPr>
            <p:ph type="subTitle" idx="1"/>
          </p:nvPr>
        </p:nvSpPr>
        <p:spPr>
          <a:xfrm>
            <a:off x="466343" y="1417320"/>
            <a:ext cx="11149311" cy="4489704"/>
          </a:xfrm>
        </p:spPr>
        <p:txBody>
          <a:bodyPr>
            <a:normAutofit/>
          </a:bodyPr>
          <a:lstStyle/>
          <a:p>
            <a:pPr marL="285750" indent="-28575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Water bodies are efficiently classified using Coastal (B1), Blue (B2), and SWIR (B11, B12) bands. These bands highlight water’s unique reflectance properties, with indices like the Normalized Difference Water Index (NDWI) providing precise delineation.</a:t>
            </a:r>
          </a:p>
          <a:p>
            <a:pPr marL="285750" indent="-28575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ü"/>
            </a:pPr>
            <a:r>
              <a:rPr lang="en-GB" sz="1600" dirty="0">
                <a:latin typeface="Tahoma" panose="020B0604030504040204" pitchFamily="34" charset="0"/>
                <a:ea typeface="Tahoma" panose="020B0604030504040204" pitchFamily="34" charset="0"/>
                <a:cs typeface="Tahoma" panose="020B0604030504040204" pitchFamily="34" charset="0"/>
              </a:rPr>
              <a:t>Artificial surfaces, including buildings, are identified through their high reflectance in Red (B4), NIR (B8), and SWIR (B11, B12) bands. The Normalized Difference Built-up Index (NDBI) is a key tool for detecting urban areas.</a:t>
            </a:r>
          </a:p>
          <a:p>
            <a:pPr marL="285750" indent="-28575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Wingdings" panose="05000000000000000000" pitchFamily="2" charset="2"/>
              <a:buChar char="ü"/>
            </a:pPr>
            <a:r>
              <a:rPr lang="en-GB" sz="1600" dirty="0" err="1">
                <a:latin typeface="Tahoma" panose="020B0604030504040204" pitchFamily="34" charset="0"/>
                <a:ea typeface="Tahoma" panose="020B0604030504040204" pitchFamily="34" charset="0"/>
                <a:cs typeface="Tahoma" panose="020B0604030504040204" pitchFamily="34" charset="0"/>
              </a:rPr>
              <a:t>Bareland</a:t>
            </a:r>
            <a:r>
              <a:rPr lang="en-GB" sz="1600" dirty="0">
                <a:latin typeface="Tahoma" panose="020B0604030504040204" pitchFamily="34" charset="0"/>
                <a:ea typeface="Tahoma" panose="020B0604030504040204" pitchFamily="34" charset="0"/>
                <a:cs typeface="Tahoma" panose="020B0604030504040204" pitchFamily="34" charset="0"/>
              </a:rPr>
              <a:t> is characterized by strong reflectance in SWIR and NIR bands, contrasting with low vegetation index values like the Normalized Difference Vegetation Index (NDVI). This distinction aids in accurate soil and terrain mapping.</a:t>
            </a:r>
          </a:p>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marL="342900" indent="-342900" algn="just">
              <a:lnSpc>
                <a:spcPct val="150000"/>
              </a:lnSpc>
              <a:buFont typeface="Wingdings" panose="05000000000000000000" pitchFamily="2" charset="2"/>
              <a:buChar char="ü"/>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3975C06A-C11E-D542-7785-5E1BF9A5AD37}"/>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CB632E73-353E-8C45-11EA-C88DBFE26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6FC484D3-D152-84F6-552A-5CAD7E449C33}"/>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709A83BC-9940-6BF7-AFC2-EF4E95A4D4C0}"/>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D22F351E-A720-3349-B832-D5E33E7EF58E}"/>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6</a:t>
              </a:r>
            </a:p>
          </p:txBody>
        </p:sp>
      </p:grpSp>
      <p:sp>
        <p:nvSpPr>
          <p:cNvPr id="8" name="Oval 7">
            <a:extLst>
              <a:ext uri="{FF2B5EF4-FFF2-40B4-BE49-F238E27FC236}">
                <a16:creationId xmlns:a16="http://schemas.microsoft.com/office/drawing/2014/main" id="{B19F8034-ED23-C201-EE84-003C0E1A29CB}"/>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325C4C20-1A24-AE6D-E638-631382877B16}"/>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AA287E83-770A-6673-1058-3665DD87D1FB}"/>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C0BE069B-E003-35C0-A409-6E082AC03E22}"/>
              </a:ext>
            </a:extLst>
          </p:cNvPr>
          <p:cNvSpPr/>
          <p:nvPr/>
        </p:nvSpPr>
        <p:spPr>
          <a:xfrm>
            <a:off x="1627632"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93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82B5F-012E-1672-94A0-3C8B24EC2F83}"/>
            </a:ext>
          </a:extLst>
        </p:cNvPr>
        <p:cNvGrpSpPr/>
        <p:nvPr/>
      </p:nvGrpSpPr>
      <p:grpSpPr>
        <a:xfrm>
          <a:off x="0" y="0"/>
          <a:ext cx="0" cy="0"/>
          <a:chOff x="0" y="0"/>
          <a:chExt cx="0" cy="0"/>
        </a:xfrm>
      </p:grpSpPr>
      <p:pic>
        <p:nvPicPr>
          <p:cNvPr id="12" name="Picture 11" descr="A diagram of a person's work flow&#10;&#10;Description automatically generated">
            <a:extLst>
              <a:ext uri="{FF2B5EF4-FFF2-40B4-BE49-F238E27FC236}">
                <a16:creationId xmlns:a16="http://schemas.microsoft.com/office/drawing/2014/main" id="{2EC46520-C663-AC19-974F-582416C28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0" y="722375"/>
            <a:ext cx="8699980" cy="6151589"/>
          </a:xfrm>
          <a:prstGeom prst="rect">
            <a:avLst/>
          </a:prstGeom>
        </p:spPr>
      </p:pic>
      <p:sp>
        <p:nvSpPr>
          <p:cNvPr id="40" name="Rectangle 39">
            <a:extLst>
              <a:ext uri="{FF2B5EF4-FFF2-40B4-BE49-F238E27FC236}">
                <a16:creationId xmlns:a16="http://schemas.microsoft.com/office/drawing/2014/main" id="{E9D65757-9AD0-6904-DA1E-7749B003BBD4}"/>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3C3092C1-21AD-EECD-96AD-AD798850CEDE}"/>
              </a:ext>
            </a:extLst>
          </p:cNvPr>
          <p:cNvSpPr>
            <a:spLocks noGrp="1"/>
          </p:cNvSpPr>
          <p:nvPr>
            <p:ph type="subTitle" idx="1"/>
          </p:nvPr>
        </p:nvSpPr>
        <p:spPr>
          <a:xfrm>
            <a:off x="466343" y="1417320"/>
            <a:ext cx="11149311"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2C2863A2-FEAF-46B8-0AF2-4426B3EBC995}"/>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7C6E1743-C0CE-EE78-C61A-C1FE78568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7BCD77B7-7586-8A7A-AD69-546CBB7870D8}"/>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BE4D0257-07D1-54CE-DFA0-7DA8591AFC3B}"/>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2AA595DA-B6A4-3C68-70C4-9C59C9AACB14}"/>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7</a:t>
              </a:r>
            </a:p>
          </p:txBody>
        </p:sp>
      </p:grpSp>
      <p:sp>
        <p:nvSpPr>
          <p:cNvPr id="8" name="Oval 7">
            <a:extLst>
              <a:ext uri="{FF2B5EF4-FFF2-40B4-BE49-F238E27FC236}">
                <a16:creationId xmlns:a16="http://schemas.microsoft.com/office/drawing/2014/main" id="{C6827FD7-F5E7-7990-53B3-11F9FBFC988D}"/>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C6C27B19-E2BD-C5BD-088A-839F6DF0A00F}"/>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6ED3461C-C141-453A-A7FA-63745587C042}"/>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194470FC-C532-79FE-6B8F-166738A36E99}"/>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B59B799-4CD2-3275-F5E2-5E1F2B7B2D5A}"/>
              </a:ext>
            </a:extLst>
          </p:cNvPr>
          <p:cNvSpPr txBox="1"/>
          <p:nvPr/>
        </p:nvSpPr>
        <p:spPr>
          <a:xfrm>
            <a:off x="6867144" y="2084832"/>
            <a:ext cx="731290" cy="369332"/>
          </a:xfrm>
          <a:prstGeom prst="rect">
            <a:avLst/>
          </a:prstGeom>
          <a:noFill/>
        </p:spPr>
        <p:txBody>
          <a:bodyPr wrap="none" rtlCol="0">
            <a:spAutoFit/>
          </a:bodyPr>
          <a:lstStyle/>
          <a:p>
            <a:r>
              <a:rPr lang="en-US" b="1" u="sng" dirty="0">
                <a:latin typeface="Tahoma" panose="020B0604030504040204" pitchFamily="34" charset="0"/>
                <a:ea typeface="Tahoma" panose="020B0604030504040204" pitchFamily="34" charset="0"/>
                <a:cs typeface="Tahoma" panose="020B0604030504040204" pitchFamily="34" charset="0"/>
              </a:rPr>
              <a:t>Data</a:t>
            </a:r>
          </a:p>
        </p:txBody>
      </p:sp>
      <p:sp>
        <p:nvSpPr>
          <p:cNvPr id="15" name="TextBox 14">
            <a:extLst>
              <a:ext uri="{FF2B5EF4-FFF2-40B4-BE49-F238E27FC236}">
                <a16:creationId xmlns:a16="http://schemas.microsoft.com/office/drawing/2014/main" id="{CFBC89CE-2AB3-C3E6-2920-C3F2D8ECDB4D}"/>
              </a:ext>
            </a:extLst>
          </p:cNvPr>
          <p:cNvSpPr txBox="1"/>
          <p:nvPr/>
        </p:nvSpPr>
        <p:spPr>
          <a:xfrm>
            <a:off x="6165766" y="2586442"/>
            <a:ext cx="5589735" cy="923330"/>
          </a:xfrm>
          <a:prstGeom prst="rect">
            <a:avLst/>
          </a:prstGeom>
          <a:noFill/>
        </p:spPr>
        <p:txBody>
          <a:bodyPr wrap="none" rtlCol="0">
            <a:spAutoFit/>
          </a:bodyPr>
          <a:lstStyle/>
          <a:p>
            <a:pPr marL="285750" indent="-285750" algn="just">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Sentinel 2 image of part of East Baton Rouge</a:t>
            </a:r>
          </a:p>
          <a:p>
            <a:pPr marL="285750" indent="-285750" algn="just">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Band values and indices in </a:t>
            </a:r>
            <a:r>
              <a:rPr lang="en-US" dirty="0" err="1">
                <a:latin typeface="Tahoma" panose="020B0604030504040204" pitchFamily="34" charset="0"/>
                <a:ea typeface="Tahoma" panose="020B0604030504040204" pitchFamily="34" charset="0"/>
                <a:cs typeface="Tahoma" panose="020B0604030504040204" pitchFamily="34" charset="0"/>
              </a:rPr>
              <a:t>geojson</a:t>
            </a:r>
            <a:r>
              <a:rPr lang="en-US" dirty="0">
                <a:latin typeface="Tahoma" panose="020B0604030504040204" pitchFamily="34" charset="0"/>
                <a:ea typeface="Tahoma" panose="020B0604030504040204" pitchFamily="34" charset="0"/>
                <a:cs typeface="Tahoma" panose="020B0604030504040204" pitchFamily="34" charset="0"/>
              </a:rPr>
              <a:t> formation with</a:t>
            </a:r>
          </a:p>
          <a:p>
            <a:pPr algn="just"/>
            <a:r>
              <a:rPr lang="en-US" dirty="0">
                <a:latin typeface="Tahoma" panose="020B0604030504040204" pitchFamily="34" charset="0"/>
                <a:ea typeface="Tahoma" panose="020B0604030504040204" pitchFamily="34" charset="0"/>
                <a:cs typeface="Tahoma" panose="020B0604030504040204" pitchFamily="34" charset="0"/>
              </a:rPr>
              <a:t>    their geometric features (position coordinates)</a:t>
            </a:r>
          </a:p>
        </p:txBody>
      </p:sp>
      <p:sp>
        <p:nvSpPr>
          <p:cNvPr id="16" name="TextBox 15">
            <a:extLst>
              <a:ext uri="{FF2B5EF4-FFF2-40B4-BE49-F238E27FC236}">
                <a16:creationId xmlns:a16="http://schemas.microsoft.com/office/drawing/2014/main" id="{4A940A70-2EB6-45B2-D19B-A6A43B0CF5B2}"/>
              </a:ext>
            </a:extLst>
          </p:cNvPr>
          <p:cNvSpPr txBox="1"/>
          <p:nvPr/>
        </p:nvSpPr>
        <p:spPr>
          <a:xfrm>
            <a:off x="1183267" y="5859850"/>
            <a:ext cx="319670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1. Flowchart of Data Analysis</a:t>
            </a:r>
          </a:p>
        </p:txBody>
      </p:sp>
    </p:spTree>
    <p:extLst>
      <p:ext uri="{BB962C8B-B14F-4D97-AF65-F5344CB8AC3E}">
        <p14:creationId xmlns:p14="http://schemas.microsoft.com/office/powerpoint/2010/main" val="108368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D5945-422C-736E-BDE4-529DAF2003B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95584AD-9859-4F7A-2495-A18B4F8AE588}"/>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D4492A03-BDB0-8D85-FBBF-1377BF6C3FE3}"/>
              </a:ext>
            </a:extLst>
          </p:cNvPr>
          <p:cNvSpPr>
            <a:spLocks noGrp="1"/>
          </p:cNvSpPr>
          <p:nvPr>
            <p:ph type="subTitle" idx="1"/>
          </p:nvPr>
        </p:nvSpPr>
        <p:spPr>
          <a:xfrm>
            <a:off x="466343" y="1417320"/>
            <a:ext cx="11149311"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928D0BF3-A8A2-9922-93A6-62E2AB7CB492}"/>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A5E5FBEB-110A-2F90-E5A0-9F7980737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2B98D418-15BF-3763-CBFB-08AF099041C5}"/>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B84EC224-7935-1AE3-0077-C0D10A16400E}"/>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FBF1ED3D-4F0F-66B0-DD37-D3DEDD6E16D7}"/>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8</a:t>
              </a:r>
            </a:p>
          </p:txBody>
        </p:sp>
      </p:grpSp>
      <p:sp>
        <p:nvSpPr>
          <p:cNvPr id="8" name="Oval 7">
            <a:extLst>
              <a:ext uri="{FF2B5EF4-FFF2-40B4-BE49-F238E27FC236}">
                <a16:creationId xmlns:a16="http://schemas.microsoft.com/office/drawing/2014/main" id="{6560D8DA-B9A3-E08A-63FF-7882BC88D386}"/>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0C44A03B-BFCE-7A58-C217-143F8F9BE257}"/>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57A2AB79-5AAC-75D1-6227-51D5EFC3FB29}"/>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658950D5-0F0C-FB7B-68D8-66DEDBCD7880}"/>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map of a city with many dots&#10;&#10;Description automatically generated">
            <a:extLst>
              <a:ext uri="{FF2B5EF4-FFF2-40B4-BE49-F238E27FC236}">
                <a16:creationId xmlns:a16="http://schemas.microsoft.com/office/drawing/2014/main" id="{B601D8E0-4D86-0EE7-5964-8D43CC890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05" y="2473805"/>
            <a:ext cx="5934182" cy="2856757"/>
          </a:xfrm>
          <a:prstGeom prst="rect">
            <a:avLst/>
          </a:prstGeom>
        </p:spPr>
      </p:pic>
      <p:pic>
        <p:nvPicPr>
          <p:cNvPr id="18" name="Picture 17" descr="A satellite view of a city&#10;&#10;Description automatically generated">
            <a:extLst>
              <a:ext uri="{FF2B5EF4-FFF2-40B4-BE49-F238E27FC236}">
                <a16:creationId xmlns:a16="http://schemas.microsoft.com/office/drawing/2014/main" id="{B3FE92B0-31C0-7AB3-9C29-A59D6FBAB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525" y="2187683"/>
            <a:ext cx="5309564" cy="3429000"/>
          </a:xfrm>
          <a:prstGeom prst="rect">
            <a:avLst/>
          </a:prstGeom>
        </p:spPr>
      </p:pic>
      <p:sp>
        <p:nvSpPr>
          <p:cNvPr id="2" name="TextBox 1">
            <a:extLst>
              <a:ext uri="{FF2B5EF4-FFF2-40B4-BE49-F238E27FC236}">
                <a16:creationId xmlns:a16="http://schemas.microsoft.com/office/drawing/2014/main" id="{CC8A192C-3002-0B1C-2D64-EBB0E510E1DA}"/>
              </a:ext>
            </a:extLst>
          </p:cNvPr>
          <p:cNvSpPr txBox="1"/>
          <p:nvPr/>
        </p:nvSpPr>
        <p:spPr>
          <a:xfrm>
            <a:off x="978408" y="5525900"/>
            <a:ext cx="3780202"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2. samples on </a:t>
            </a:r>
            <a:r>
              <a:rPr lang="en-US" sz="1400" b="1" dirty="0" err="1">
                <a:latin typeface="Tahoma" panose="020B0604030504040204" pitchFamily="34" charset="0"/>
                <a:ea typeface="Tahoma" panose="020B0604030504040204" pitchFamily="34" charset="0"/>
                <a:cs typeface="Tahoma" panose="020B0604030504040204" pitchFamily="34" charset="0"/>
              </a:rPr>
              <a:t>leafmap</a:t>
            </a:r>
            <a:r>
              <a:rPr lang="en-US" sz="1400" b="1" dirty="0">
                <a:latin typeface="Tahoma" panose="020B0604030504040204" pitchFamily="34" charset="0"/>
                <a:ea typeface="Tahoma" panose="020B0604030504040204" pitchFamily="34" charset="0"/>
                <a:cs typeface="Tahoma" panose="020B0604030504040204" pitchFamily="34" charset="0"/>
              </a:rPr>
              <a:t> </a:t>
            </a:r>
            <a:r>
              <a:rPr lang="en-US" sz="1400" b="1" dirty="0" err="1">
                <a:latin typeface="Tahoma" panose="020B0604030504040204" pitchFamily="34" charset="0"/>
                <a:ea typeface="Tahoma" panose="020B0604030504040204" pitchFamily="34" charset="0"/>
                <a:cs typeface="Tahoma" panose="020B0604030504040204" pitchFamily="34" charset="0"/>
              </a:rPr>
              <a:t>visualisation</a:t>
            </a:r>
            <a:endParaRPr lang="en-US" sz="1400" b="1"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E45ECB8E-A8CF-04D2-8524-25D35EA25822}"/>
              </a:ext>
            </a:extLst>
          </p:cNvPr>
          <p:cNvSpPr txBox="1"/>
          <p:nvPr/>
        </p:nvSpPr>
        <p:spPr>
          <a:xfrm>
            <a:off x="7355467" y="5629726"/>
            <a:ext cx="3520516"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Fig. 3. 3 samples on sentinel 2 image</a:t>
            </a:r>
          </a:p>
        </p:txBody>
      </p:sp>
      <p:sp>
        <p:nvSpPr>
          <p:cNvPr id="15" name="TextBox 14">
            <a:extLst>
              <a:ext uri="{FF2B5EF4-FFF2-40B4-BE49-F238E27FC236}">
                <a16:creationId xmlns:a16="http://schemas.microsoft.com/office/drawing/2014/main" id="{F48E44F3-E9B6-13B4-80A9-9BA0722E3C76}"/>
              </a:ext>
            </a:extLst>
          </p:cNvPr>
          <p:cNvSpPr txBox="1"/>
          <p:nvPr/>
        </p:nvSpPr>
        <p:spPr>
          <a:xfrm>
            <a:off x="3595878" y="6399014"/>
            <a:ext cx="6094476" cy="369332"/>
          </a:xfrm>
          <a:prstGeom prst="rect">
            <a:avLst/>
          </a:prstGeom>
          <a:noFill/>
        </p:spPr>
        <p:txBody>
          <a:bodyPr wrap="square">
            <a:spAutoFit/>
          </a:bodyPr>
          <a:lstStyle/>
          <a:p>
            <a:r>
              <a:rPr lang="en-US" b="1" dirty="0">
                <a:solidFill>
                  <a:schemeClr val="bg1"/>
                </a:solidFill>
              </a:rPr>
              <a:t>Original data with Outliers</a:t>
            </a:r>
          </a:p>
        </p:txBody>
      </p:sp>
    </p:spTree>
    <p:extLst>
      <p:ext uri="{BB962C8B-B14F-4D97-AF65-F5344CB8AC3E}">
        <p14:creationId xmlns:p14="http://schemas.microsoft.com/office/powerpoint/2010/main" val="382223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FDFB6-A910-994D-3571-E48ED3DC0108}"/>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F632481D-5809-3383-60D4-48F9BFC67B63}"/>
              </a:ext>
            </a:extLst>
          </p:cNvPr>
          <p:cNvSpPr/>
          <p:nvPr/>
        </p:nvSpPr>
        <p:spPr>
          <a:xfrm>
            <a:off x="0" y="0"/>
            <a:ext cx="12192000" cy="109537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Franklin Gothic Demi (Headings)"/>
              </a:rPr>
              <a:t>DATA AND DATA ANALYSIS</a:t>
            </a:r>
          </a:p>
        </p:txBody>
      </p:sp>
      <p:sp>
        <p:nvSpPr>
          <p:cNvPr id="42" name="Subtitle 41">
            <a:extLst>
              <a:ext uri="{FF2B5EF4-FFF2-40B4-BE49-F238E27FC236}">
                <a16:creationId xmlns:a16="http://schemas.microsoft.com/office/drawing/2014/main" id="{34DC43E7-4474-2656-55F9-44818EC95E0F}"/>
              </a:ext>
            </a:extLst>
          </p:cNvPr>
          <p:cNvSpPr>
            <a:spLocks noGrp="1"/>
          </p:cNvSpPr>
          <p:nvPr>
            <p:ph type="subTitle" idx="1"/>
          </p:nvPr>
        </p:nvSpPr>
        <p:spPr>
          <a:xfrm>
            <a:off x="466343" y="1417320"/>
            <a:ext cx="11369040" cy="4489704"/>
          </a:xfrm>
        </p:spPr>
        <p:txBody>
          <a:bodyPr>
            <a:normAutofit/>
          </a:bodyPr>
          <a:lstStyle/>
          <a:p>
            <a:pPr marL="342900" indent="-342900" algn="just">
              <a:lnSpc>
                <a:spcPct val="150000"/>
              </a:lnSpc>
              <a:buFont typeface="Wingdings" panose="05000000000000000000" pitchFamily="2" charset="2"/>
              <a:buChar char="ü"/>
            </a:pPr>
            <a:endParaRPr lang="en-GB" sz="16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endParaRPr lang="en-GB" sz="1700"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Top Corners Rounded 2">
            <a:extLst>
              <a:ext uri="{FF2B5EF4-FFF2-40B4-BE49-F238E27FC236}">
                <a16:creationId xmlns:a16="http://schemas.microsoft.com/office/drawing/2014/main" id="{E39862C9-1705-090A-C25E-C4FD08F7572A}"/>
              </a:ext>
            </a:extLst>
          </p:cNvPr>
          <p:cNvSpPr/>
          <p:nvPr/>
        </p:nvSpPr>
        <p:spPr>
          <a:xfrm rot="5400000">
            <a:off x="4796028" y="1559052"/>
            <a:ext cx="402336" cy="9994392"/>
          </a:xfrm>
          <a:prstGeom prst="round2SameRect">
            <a:avLst>
              <a:gd name="adj1" fmla="val 4394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6" descr="A purple and yellow logo&#10;&#10;Description automatically generated">
            <a:extLst>
              <a:ext uri="{FF2B5EF4-FFF2-40B4-BE49-F238E27FC236}">
                <a16:creationId xmlns:a16="http://schemas.microsoft.com/office/drawing/2014/main" id="{B7C2C2EB-86CD-ACB3-85DF-E4F7462C0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5655" y="6428232"/>
            <a:ext cx="271545" cy="256032"/>
          </a:xfrm>
          <a:prstGeom prst="rect">
            <a:avLst/>
          </a:prstGeom>
          <a:ln>
            <a:noFill/>
          </a:ln>
        </p:spPr>
      </p:pic>
      <p:grpSp>
        <p:nvGrpSpPr>
          <p:cNvPr id="7" name="Group 6">
            <a:extLst>
              <a:ext uri="{FF2B5EF4-FFF2-40B4-BE49-F238E27FC236}">
                <a16:creationId xmlns:a16="http://schemas.microsoft.com/office/drawing/2014/main" id="{8A37B67E-E8BF-C451-A3FC-E980B52615DE}"/>
              </a:ext>
            </a:extLst>
          </p:cNvPr>
          <p:cNvGrpSpPr/>
          <p:nvPr/>
        </p:nvGrpSpPr>
        <p:grpSpPr>
          <a:xfrm>
            <a:off x="978408" y="6272784"/>
            <a:ext cx="545592" cy="545592"/>
            <a:chOff x="978408" y="6272784"/>
            <a:chExt cx="545592" cy="545592"/>
          </a:xfrm>
        </p:grpSpPr>
        <p:sp>
          <p:nvSpPr>
            <p:cNvPr id="5" name="Oval 4">
              <a:extLst>
                <a:ext uri="{FF2B5EF4-FFF2-40B4-BE49-F238E27FC236}">
                  <a16:creationId xmlns:a16="http://schemas.microsoft.com/office/drawing/2014/main" id="{43445392-FA1A-950B-EAAD-F5BE4F0EB85A}"/>
                </a:ext>
              </a:extLst>
            </p:cNvPr>
            <p:cNvSpPr/>
            <p:nvPr/>
          </p:nvSpPr>
          <p:spPr>
            <a:xfrm>
              <a:off x="978408" y="6272784"/>
              <a:ext cx="545592" cy="545592"/>
            </a:xfrm>
            <a:prstGeom prst="ellipse">
              <a:avLst/>
            </a:prstGeom>
            <a:solidFill>
              <a:schemeClr val="bg1"/>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Oval 5">
              <a:extLst>
                <a:ext uri="{FF2B5EF4-FFF2-40B4-BE49-F238E27FC236}">
                  <a16:creationId xmlns:a16="http://schemas.microsoft.com/office/drawing/2014/main" id="{F5DBE825-2FED-8D85-CB4C-FCDE2C76F7E8}"/>
                </a:ext>
              </a:extLst>
            </p:cNvPr>
            <p:cNvSpPr/>
            <p:nvPr/>
          </p:nvSpPr>
          <p:spPr>
            <a:xfrm>
              <a:off x="1042416" y="6345936"/>
              <a:ext cx="414528" cy="414528"/>
            </a:xfrm>
            <a:prstGeom prst="ellipse">
              <a:avLst/>
            </a:prstGeom>
            <a:solidFill>
              <a:schemeClr val="bg1"/>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Black" panose="020B0A04020102020204" pitchFamily="34" charset="0"/>
                </a:rPr>
                <a:t>9</a:t>
              </a:r>
            </a:p>
          </p:txBody>
        </p:sp>
      </p:grpSp>
      <p:sp>
        <p:nvSpPr>
          <p:cNvPr id="8" name="Oval 7">
            <a:extLst>
              <a:ext uri="{FF2B5EF4-FFF2-40B4-BE49-F238E27FC236}">
                <a16:creationId xmlns:a16="http://schemas.microsoft.com/office/drawing/2014/main" id="{06806C00-F4B5-93B3-4BE8-68C68B1D428C}"/>
              </a:ext>
            </a:extLst>
          </p:cNvPr>
          <p:cNvSpPr/>
          <p:nvPr/>
        </p:nvSpPr>
        <p:spPr>
          <a:xfrm>
            <a:off x="10204704" y="6428232"/>
            <a:ext cx="192024" cy="1920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9" name="Oval 8">
            <a:extLst>
              <a:ext uri="{FF2B5EF4-FFF2-40B4-BE49-F238E27FC236}">
                <a16:creationId xmlns:a16="http://schemas.microsoft.com/office/drawing/2014/main" id="{55802E8A-82E0-D177-E40B-BD6422C88F4E}"/>
              </a:ext>
            </a:extLst>
          </p:cNvPr>
          <p:cNvSpPr/>
          <p:nvPr/>
        </p:nvSpPr>
        <p:spPr>
          <a:xfrm>
            <a:off x="10683240" y="6461760"/>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Oval 9">
            <a:extLst>
              <a:ext uri="{FF2B5EF4-FFF2-40B4-BE49-F238E27FC236}">
                <a16:creationId xmlns:a16="http://schemas.microsoft.com/office/drawing/2014/main" id="{72CDD594-5F3A-5DE9-077D-37F73FEA091D}"/>
              </a:ext>
            </a:extLst>
          </p:cNvPr>
          <p:cNvSpPr/>
          <p:nvPr/>
        </p:nvSpPr>
        <p:spPr>
          <a:xfrm flipH="1">
            <a:off x="11091672" y="6464808"/>
            <a:ext cx="121920" cy="1219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Arrow: Striped Right 10">
            <a:extLst>
              <a:ext uri="{FF2B5EF4-FFF2-40B4-BE49-F238E27FC236}">
                <a16:creationId xmlns:a16="http://schemas.microsoft.com/office/drawing/2014/main" id="{0334E926-F9AF-1D39-0B0D-28AF13B6622E}"/>
              </a:ext>
            </a:extLst>
          </p:cNvPr>
          <p:cNvSpPr/>
          <p:nvPr/>
        </p:nvSpPr>
        <p:spPr>
          <a:xfrm>
            <a:off x="2249424" y="859536"/>
            <a:ext cx="4261104" cy="73152"/>
          </a:xfrm>
          <a:prstGeom prst="striped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5C6C52AD-79B7-9538-AD28-E0B93CC50B99}"/>
              </a:ext>
            </a:extLst>
          </p:cNvPr>
          <p:cNvGraphicFramePr>
            <a:graphicFrameLocks noGrp="1"/>
          </p:cNvGraphicFramePr>
          <p:nvPr>
            <p:extLst>
              <p:ext uri="{D42A27DB-BD31-4B8C-83A1-F6EECF244321}">
                <p14:modId xmlns:p14="http://schemas.microsoft.com/office/powerpoint/2010/main" val="272264119"/>
              </p:ext>
            </p:extLst>
          </p:nvPr>
        </p:nvGraphicFramePr>
        <p:xfrm>
          <a:off x="356617" y="2121408"/>
          <a:ext cx="11530586" cy="3410714"/>
        </p:xfrm>
        <a:graphic>
          <a:graphicData uri="http://schemas.openxmlformats.org/drawingml/2006/table">
            <a:tbl>
              <a:tblPr firstRow="1" firstCol="1">
                <a:tableStyleId>{22838BEF-8BB2-4498-84A7-C5851F593DF1}</a:tableStyleId>
              </a:tblPr>
              <a:tblGrid>
                <a:gridCol w="566416">
                  <a:extLst>
                    <a:ext uri="{9D8B030D-6E8A-4147-A177-3AD203B41FA5}">
                      <a16:colId xmlns:a16="http://schemas.microsoft.com/office/drawing/2014/main" val="2389454361"/>
                    </a:ext>
                  </a:extLst>
                </a:gridCol>
                <a:gridCol w="647331">
                  <a:extLst>
                    <a:ext uri="{9D8B030D-6E8A-4147-A177-3AD203B41FA5}">
                      <a16:colId xmlns:a16="http://schemas.microsoft.com/office/drawing/2014/main" val="4047428619"/>
                    </a:ext>
                  </a:extLst>
                </a:gridCol>
                <a:gridCol w="606874">
                  <a:extLst>
                    <a:ext uri="{9D8B030D-6E8A-4147-A177-3AD203B41FA5}">
                      <a16:colId xmlns:a16="http://schemas.microsoft.com/office/drawing/2014/main" val="49894489"/>
                    </a:ext>
                  </a:extLst>
                </a:gridCol>
                <a:gridCol w="647331">
                  <a:extLst>
                    <a:ext uri="{9D8B030D-6E8A-4147-A177-3AD203B41FA5}">
                      <a16:colId xmlns:a16="http://schemas.microsoft.com/office/drawing/2014/main" val="923296436"/>
                    </a:ext>
                  </a:extLst>
                </a:gridCol>
                <a:gridCol w="647331">
                  <a:extLst>
                    <a:ext uri="{9D8B030D-6E8A-4147-A177-3AD203B41FA5}">
                      <a16:colId xmlns:a16="http://schemas.microsoft.com/office/drawing/2014/main" val="3120446747"/>
                    </a:ext>
                  </a:extLst>
                </a:gridCol>
                <a:gridCol w="647331">
                  <a:extLst>
                    <a:ext uri="{9D8B030D-6E8A-4147-A177-3AD203B41FA5}">
                      <a16:colId xmlns:a16="http://schemas.microsoft.com/office/drawing/2014/main" val="4094046191"/>
                    </a:ext>
                  </a:extLst>
                </a:gridCol>
                <a:gridCol w="647331">
                  <a:extLst>
                    <a:ext uri="{9D8B030D-6E8A-4147-A177-3AD203B41FA5}">
                      <a16:colId xmlns:a16="http://schemas.microsoft.com/office/drawing/2014/main" val="140408684"/>
                    </a:ext>
                  </a:extLst>
                </a:gridCol>
                <a:gridCol w="647331">
                  <a:extLst>
                    <a:ext uri="{9D8B030D-6E8A-4147-A177-3AD203B41FA5}">
                      <a16:colId xmlns:a16="http://schemas.microsoft.com/office/drawing/2014/main" val="448615991"/>
                    </a:ext>
                  </a:extLst>
                </a:gridCol>
                <a:gridCol w="647331">
                  <a:extLst>
                    <a:ext uri="{9D8B030D-6E8A-4147-A177-3AD203B41FA5}">
                      <a16:colId xmlns:a16="http://schemas.microsoft.com/office/drawing/2014/main" val="2189224888"/>
                    </a:ext>
                  </a:extLst>
                </a:gridCol>
                <a:gridCol w="647331">
                  <a:extLst>
                    <a:ext uri="{9D8B030D-6E8A-4147-A177-3AD203B41FA5}">
                      <a16:colId xmlns:a16="http://schemas.microsoft.com/office/drawing/2014/main" val="3372155866"/>
                    </a:ext>
                  </a:extLst>
                </a:gridCol>
                <a:gridCol w="647331">
                  <a:extLst>
                    <a:ext uri="{9D8B030D-6E8A-4147-A177-3AD203B41FA5}">
                      <a16:colId xmlns:a16="http://schemas.microsoft.com/office/drawing/2014/main" val="347890652"/>
                    </a:ext>
                  </a:extLst>
                </a:gridCol>
                <a:gridCol w="647331">
                  <a:extLst>
                    <a:ext uri="{9D8B030D-6E8A-4147-A177-3AD203B41FA5}">
                      <a16:colId xmlns:a16="http://schemas.microsoft.com/office/drawing/2014/main" val="1844778084"/>
                    </a:ext>
                  </a:extLst>
                </a:gridCol>
                <a:gridCol w="647331">
                  <a:extLst>
                    <a:ext uri="{9D8B030D-6E8A-4147-A177-3AD203B41FA5}">
                      <a16:colId xmlns:a16="http://schemas.microsoft.com/office/drawing/2014/main" val="3245032067"/>
                    </a:ext>
                  </a:extLst>
                </a:gridCol>
                <a:gridCol w="647331">
                  <a:extLst>
                    <a:ext uri="{9D8B030D-6E8A-4147-A177-3AD203B41FA5}">
                      <a16:colId xmlns:a16="http://schemas.microsoft.com/office/drawing/2014/main" val="940044938"/>
                    </a:ext>
                  </a:extLst>
                </a:gridCol>
                <a:gridCol w="647331">
                  <a:extLst>
                    <a:ext uri="{9D8B030D-6E8A-4147-A177-3AD203B41FA5}">
                      <a16:colId xmlns:a16="http://schemas.microsoft.com/office/drawing/2014/main" val="3606441704"/>
                    </a:ext>
                  </a:extLst>
                </a:gridCol>
                <a:gridCol w="647331">
                  <a:extLst>
                    <a:ext uri="{9D8B030D-6E8A-4147-A177-3AD203B41FA5}">
                      <a16:colId xmlns:a16="http://schemas.microsoft.com/office/drawing/2014/main" val="1428354212"/>
                    </a:ext>
                  </a:extLst>
                </a:gridCol>
                <a:gridCol w="647331">
                  <a:extLst>
                    <a:ext uri="{9D8B030D-6E8A-4147-A177-3AD203B41FA5}">
                      <a16:colId xmlns:a16="http://schemas.microsoft.com/office/drawing/2014/main" val="1427595594"/>
                    </a:ext>
                  </a:extLst>
                </a:gridCol>
                <a:gridCol w="647331">
                  <a:extLst>
                    <a:ext uri="{9D8B030D-6E8A-4147-A177-3AD203B41FA5}">
                      <a16:colId xmlns:a16="http://schemas.microsoft.com/office/drawing/2014/main" val="3228784986"/>
                    </a:ext>
                  </a:extLst>
                </a:gridCol>
              </a:tblGrid>
              <a:tr h="512758">
                <a:tc>
                  <a:txBody>
                    <a:bodyPr/>
                    <a:lstStyle/>
                    <a:p>
                      <a:pPr algn="ctr" fontAlgn="b"/>
                      <a:r>
                        <a:rPr lang="en-US" sz="1100" u="none" strike="noStrike">
                          <a:effectLst/>
                        </a:rPr>
                        <a:t>index</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B1</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B2</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B3</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dirty="0">
                          <a:effectLst/>
                        </a:rPr>
                        <a:t>B4</a:t>
                      </a:r>
                      <a:endParaRPr lang="en-US" sz="1100" b="1" i="0" u="none" strike="noStrike" dirty="0">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B5</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B6</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B7</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B8</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B8A</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B9</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B11</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dirty="0">
                          <a:effectLst/>
                        </a:rPr>
                        <a:t>B12</a:t>
                      </a:r>
                      <a:endParaRPr lang="en-US" sz="1100" b="1" i="0" u="none" strike="noStrike" dirty="0">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NDVI</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NDWI</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NDBI</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Latitude</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Longitude</a:t>
                      </a:r>
                      <a:endParaRPr lang="en-US" sz="1100" b="1"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2300777092"/>
                  </a:ext>
                </a:extLst>
              </a:tr>
              <a:tr h="265022">
                <a:tc>
                  <a:txBody>
                    <a:bodyPr/>
                    <a:lstStyle/>
                    <a:p>
                      <a:pPr algn="ctr" fontAlgn="b"/>
                      <a:r>
                        <a:rPr lang="en-US" sz="1100" u="none" strike="noStrike">
                          <a:effectLst/>
                        </a:rPr>
                        <a:t>count</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1125</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2688584027"/>
                  </a:ext>
                </a:extLst>
              </a:tr>
              <a:tr h="265022">
                <a:tc>
                  <a:txBody>
                    <a:bodyPr/>
                    <a:lstStyle/>
                    <a:p>
                      <a:pPr algn="ctr" fontAlgn="b"/>
                      <a:r>
                        <a:rPr lang="en-US" sz="1100" u="none" strike="noStrike">
                          <a:effectLst/>
                        </a:rPr>
                        <a:t>mean</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0.065237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0.07169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0.097414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0.098782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0.124888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0.15502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0.170333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0.174244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0.180561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0.186453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0.163604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0.121237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0.133857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0.1005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-0.1005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30.44978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-91.1959</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4030142345"/>
                  </a:ext>
                </a:extLst>
              </a:tr>
              <a:tr h="265022">
                <a:tc>
                  <a:txBody>
                    <a:bodyPr/>
                    <a:lstStyle/>
                    <a:p>
                      <a:pPr algn="ctr" fontAlgn="b"/>
                      <a:r>
                        <a:rPr lang="en-US" sz="1100" u="none" strike="noStrike">
                          <a:effectLst/>
                        </a:rPr>
                        <a:t>std</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0.048708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0.06771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0.070701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0.084117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0.086324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0.110835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0.122431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0.131205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0.134636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0.121929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0.135832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0.114738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0.387665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0.235962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0.235962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0.0198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0.023557</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2173492493"/>
                  </a:ext>
                </a:extLst>
              </a:tr>
              <a:tr h="265022">
                <a:tc>
                  <a:txBody>
                    <a:bodyPr/>
                    <a:lstStyle/>
                    <a:p>
                      <a:pPr algn="ctr" fontAlgn="b"/>
                      <a:r>
                        <a:rPr lang="en-US" sz="1100" u="none" strike="noStrike">
                          <a:effectLst/>
                        </a:rPr>
                        <a:t>min</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0.0154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0.0123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0.0195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0.0158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0.022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0.0157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0.0155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0.0098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0.0109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0.0081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0.0071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0.0068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-0.50549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-0.50835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-0.86085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30.42257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-91.2397</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1683655460"/>
                  </a:ext>
                </a:extLst>
              </a:tr>
              <a:tr h="265022">
                <a:tc>
                  <a:txBody>
                    <a:bodyPr/>
                    <a:lstStyle/>
                    <a:p>
                      <a:pPr algn="ctr" fontAlgn="b"/>
                      <a:r>
                        <a:rPr lang="en-US" sz="1100" u="none" strike="noStrike">
                          <a:effectLst/>
                        </a:rPr>
                        <a:t>25%</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0.0354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0.0377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0.0557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0.0411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0.0483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0.0309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0.0331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0.0307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0.0247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0.0546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0.0186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0.0148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-0.28923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-0.07943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-0.23625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30.4311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dirty="0">
                          <a:effectLst/>
                        </a:rPr>
                        <a:t>-91.214</a:t>
                      </a:r>
                      <a:endParaRPr lang="en-US" sz="1100" b="0" i="0" u="none" strike="noStrike" dirty="0">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1745220675"/>
                  </a:ext>
                </a:extLst>
              </a:tr>
              <a:tr h="265022">
                <a:tc>
                  <a:txBody>
                    <a:bodyPr/>
                    <a:lstStyle/>
                    <a:p>
                      <a:pPr algn="ctr" fontAlgn="b"/>
                      <a:r>
                        <a:rPr lang="en-US" sz="1100" u="none" strike="noStrike">
                          <a:effectLst/>
                        </a:rPr>
                        <a:t>50%</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0.0451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0.0472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0.0788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0.0745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0.1142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0.1774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0.1928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0.1966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0.2069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0.2113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0.1779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0.1069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0.116856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0.104089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-0.10409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30.44808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-91.1967</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3932788869"/>
                  </a:ext>
                </a:extLst>
              </a:tr>
              <a:tr h="265022">
                <a:tc>
                  <a:txBody>
                    <a:bodyPr/>
                    <a:lstStyle/>
                    <a:p>
                      <a:pPr algn="ctr" fontAlgn="b"/>
                      <a:r>
                        <a:rPr lang="en-US" sz="1100" u="none" strike="noStrike">
                          <a:effectLst/>
                        </a:rPr>
                        <a:t>75%</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0.0785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0.0846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0.1096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0.1308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0.161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0.2239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0.2493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0.262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0.2747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0.2704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0.2635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0.1931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0.424648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0.236246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0.079427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30.46533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-91.1796</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2915287006"/>
                  </a:ext>
                </a:extLst>
              </a:tr>
              <a:tr h="265022">
                <a:tc>
                  <a:txBody>
                    <a:bodyPr/>
                    <a:lstStyle/>
                    <a:p>
                      <a:pPr algn="ctr" fontAlgn="b"/>
                      <a:r>
                        <a:rPr lang="en-US" sz="1100" u="none" strike="noStrike">
                          <a:effectLst/>
                        </a:rPr>
                        <a:t>max</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0.4281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0.6504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0.708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0.7476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0.7212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0.7202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0.732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0.7215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0.6731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0.7877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0.8529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0.887646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0.860854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0.508353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30.48716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-91.1399</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2093480893"/>
                  </a:ext>
                </a:extLst>
              </a:tr>
              <a:tr h="512758">
                <a:tc>
                  <a:txBody>
                    <a:bodyPr/>
                    <a:lstStyle/>
                    <a:p>
                      <a:pPr algn="ctr" fontAlgn="b"/>
                      <a:r>
                        <a:rPr lang="en-US" sz="1100" u="none" strike="noStrike">
                          <a:effectLst/>
                        </a:rPr>
                        <a:t>variance</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0.002372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0.00458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0.004999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0.007076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0.007452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0.012284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0.014989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0.017215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0.018127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0.014867</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0.01845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0.013165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0.150284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0.055678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0.055678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0.000392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0.000555</a:t>
                      </a:r>
                      <a:endParaRPr lang="en-US" sz="1100" b="0" i="0" u="none" strike="noStrike">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1551999615"/>
                  </a:ext>
                </a:extLst>
              </a:tr>
              <a:tr h="265022">
                <a:tc>
                  <a:txBody>
                    <a:bodyPr/>
                    <a:lstStyle/>
                    <a:p>
                      <a:pPr algn="ctr" fontAlgn="b"/>
                      <a:r>
                        <a:rPr lang="en-US" sz="1100" u="none" strike="noStrike">
                          <a:effectLst/>
                        </a:rPr>
                        <a:t>median</a:t>
                      </a:r>
                      <a:endParaRPr lang="en-US" sz="1100" b="1"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0.0451</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0.0472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0.0788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0.0745</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0.1142</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0.1774</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0.1928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dirty="0">
                          <a:effectLst/>
                        </a:rPr>
                        <a:t>0.1966</a:t>
                      </a:r>
                      <a:endParaRPr lang="en-US" sz="1100" b="0" i="0" u="none" strike="noStrike" dirty="0">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0.2069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0.2113</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0.1779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0.1069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0.116856</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0.104089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-0.10409</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a:effectLst/>
                        </a:rPr>
                        <a:t>30.44808</a:t>
                      </a:r>
                      <a:endParaRPr lang="en-US" sz="1100" b="0" i="0" u="none" strike="noStrike">
                        <a:solidFill>
                          <a:srgbClr val="000000"/>
                        </a:solidFill>
                        <a:effectLst/>
                        <a:latin typeface="Aptos Narrow" panose="020B0004020202020204" pitchFamily="34" charset="0"/>
                      </a:endParaRPr>
                    </a:p>
                  </a:txBody>
                  <a:tcPr marL="7379" marR="7379" marT="7379" marB="0" anchor="ctr"/>
                </a:tc>
                <a:tc>
                  <a:txBody>
                    <a:bodyPr/>
                    <a:lstStyle/>
                    <a:p>
                      <a:pPr algn="ctr" fontAlgn="b"/>
                      <a:r>
                        <a:rPr lang="en-US" sz="1100" u="none" strike="noStrike" dirty="0">
                          <a:effectLst/>
                        </a:rPr>
                        <a:t>-91.1967</a:t>
                      </a:r>
                      <a:endParaRPr lang="en-US" sz="1100" b="0" i="0" u="none" strike="noStrike" dirty="0">
                        <a:solidFill>
                          <a:srgbClr val="000000"/>
                        </a:solidFill>
                        <a:effectLst/>
                        <a:latin typeface="Aptos Narrow" panose="020B0004020202020204" pitchFamily="34" charset="0"/>
                      </a:endParaRPr>
                    </a:p>
                  </a:txBody>
                  <a:tcPr marL="7379" marR="7379" marT="7379" marB="0" anchor="ctr"/>
                </a:tc>
                <a:extLst>
                  <a:ext uri="{0D108BD9-81ED-4DB2-BD59-A6C34878D82A}">
                    <a16:rowId xmlns:a16="http://schemas.microsoft.com/office/drawing/2014/main" val="3624059618"/>
                  </a:ext>
                </a:extLst>
              </a:tr>
            </a:tbl>
          </a:graphicData>
        </a:graphic>
      </p:graphicFrame>
      <p:sp>
        <p:nvSpPr>
          <p:cNvPr id="12" name="TextBox 11">
            <a:extLst>
              <a:ext uri="{FF2B5EF4-FFF2-40B4-BE49-F238E27FC236}">
                <a16:creationId xmlns:a16="http://schemas.microsoft.com/office/drawing/2014/main" id="{7D87BB9C-830E-EE10-14F3-3EBFD4BFA175}"/>
              </a:ext>
            </a:extLst>
          </p:cNvPr>
          <p:cNvSpPr txBox="1"/>
          <p:nvPr/>
        </p:nvSpPr>
        <p:spPr>
          <a:xfrm>
            <a:off x="356617" y="1772483"/>
            <a:ext cx="2305439" cy="307777"/>
          </a:xfrm>
          <a:prstGeom prst="rect">
            <a:avLst/>
          </a:prstGeom>
          <a:noFill/>
        </p:spPr>
        <p:txBody>
          <a:bodyPr wrap="none" rtlCol="0">
            <a:spAutoFit/>
          </a:bodyPr>
          <a:lstStyle/>
          <a:p>
            <a:r>
              <a:rPr lang="en-US" sz="1400" b="1" dirty="0">
                <a:latin typeface="Tahoma" panose="020B0604030504040204" pitchFamily="34" charset="0"/>
                <a:ea typeface="Tahoma" panose="020B0604030504040204" pitchFamily="34" charset="0"/>
                <a:cs typeface="Tahoma" panose="020B0604030504040204" pitchFamily="34" charset="0"/>
              </a:rPr>
              <a:t>Table. 1. Data statistics</a:t>
            </a:r>
          </a:p>
        </p:txBody>
      </p:sp>
      <p:sp>
        <p:nvSpPr>
          <p:cNvPr id="13" name="TextBox 12">
            <a:extLst>
              <a:ext uri="{FF2B5EF4-FFF2-40B4-BE49-F238E27FC236}">
                <a16:creationId xmlns:a16="http://schemas.microsoft.com/office/drawing/2014/main" id="{003F258F-1CE4-AEA3-26BE-E7B23A314CDD}"/>
              </a:ext>
            </a:extLst>
          </p:cNvPr>
          <p:cNvSpPr txBox="1"/>
          <p:nvPr/>
        </p:nvSpPr>
        <p:spPr>
          <a:xfrm>
            <a:off x="3595878" y="6399014"/>
            <a:ext cx="6094476" cy="369332"/>
          </a:xfrm>
          <a:prstGeom prst="rect">
            <a:avLst/>
          </a:prstGeom>
          <a:noFill/>
        </p:spPr>
        <p:txBody>
          <a:bodyPr wrap="square">
            <a:spAutoFit/>
          </a:bodyPr>
          <a:lstStyle/>
          <a:p>
            <a:r>
              <a:rPr lang="en-US" b="1" dirty="0">
                <a:solidFill>
                  <a:schemeClr val="bg1"/>
                </a:solidFill>
              </a:rPr>
              <a:t>Original data with Outliers</a:t>
            </a:r>
          </a:p>
        </p:txBody>
      </p:sp>
    </p:spTree>
    <p:extLst>
      <p:ext uri="{BB962C8B-B14F-4D97-AF65-F5344CB8AC3E}">
        <p14:creationId xmlns:p14="http://schemas.microsoft.com/office/powerpoint/2010/main" val="2474828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2320</TotalTime>
  <Words>1394</Words>
  <Application>Microsoft Office PowerPoint</Application>
  <PresentationFormat>Widescreen</PresentationFormat>
  <Paragraphs>506</Paragraphs>
  <Slides>24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Aptos Display</vt:lpstr>
      <vt:lpstr>Aptos Narrow</vt:lpstr>
      <vt:lpstr>Arial</vt:lpstr>
      <vt:lpstr>Arial Black</vt:lpstr>
      <vt:lpstr>Franklin Gothic Demi (Headings)</vt:lpstr>
      <vt:lpstr>Tahoma</vt:lpstr>
      <vt:lpstr>Wingdings</vt:lpstr>
      <vt:lpstr>Office Theme</vt:lpstr>
      <vt:lpstr>MACHINE LEARNING FOR LAND USE AND LAND COVER: A Case Study: Baton Rouge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dkanga1@outlook.com</dc:creator>
  <cp:lastModifiedBy>dkanga1@outlook.com</cp:lastModifiedBy>
  <cp:revision>27</cp:revision>
  <dcterms:created xsi:type="dcterms:W3CDTF">2024-12-01T16:22:38Z</dcterms:created>
  <dcterms:modified xsi:type="dcterms:W3CDTF">2024-12-05T23:11:27Z</dcterms:modified>
</cp:coreProperties>
</file>